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3"/>
  </p:notesMasterIdLst>
  <p:sldIdLst>
    <p:sldId id="256" r:id="rId6"/>
    <p:sldId id="257" r:id="rId7"/>
    <p:sldId id="258" r:id="rId8"/>
    <p:sldId id="275" r:id="rId9"/>
    <p:sldId id="259" r:id="rId10"/>
    <p:sldId id="260" r:id="rId11"/>
    <p:sldId id="261" r:id="rId12"/>
    <p:sldId id="262" r:id="rId13"/>
    <p:sldId id="263" r:id="rId14"/>
    <p:sldId id="264" r:id="rId15"/>
    <p:sldId id="268" r:id="rId16"/>
    <p:sldId id="265" r:id="rId17"/>
    <p:sldId id="266" r:id="rId18"/>
    <p:sldId id="267" r:id="rId19"/>
    <p:sldId id="274" r:id="rId20"/>
    <p:sldId id="269" r:id="rId21"/>
    <p:sldId id="272"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70EB8B-023E-4939-873D-E0F646DAB3C3}" v="30" dt="2024-02-02T16:59:47.9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78" d="100"/>
          <a:sy n="78" d="100"/>
        </p:scale>
        <p:origin x="787" y="62"/>
      </p:cViewPr>
      <p:guideLst/>
    </p:cSldViewPr>
  </p:slideViewPr>
  <p:notesTextViewPr>
    <p:cViewPr>
      <p:scale>
        <a:sx n="1" d="1"/>
        <a:sy n="1" d="1"/>
      </p:scale>
      <p:origin x="0" y="0"/>
    </p:cViewPr>
  </p:notesTextViewPr>
  <p:notesViewPr>
    <p:cSldViewPr snapToGrid="0">
      <p:cViewPr varScale="1">
        <p:scale>
          <a:sx n="83" d="100"/>
          <a:sy n="83" d="100"/>
        </p:scale>
        <p:origin x="389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raine Clarno" userId="0272644f-9c4e-4d71-80c4-8e0c85e135fc" providerId="ADAL" clId="{0770EB8B-023E-4939-873D-E0F646DAB3C3}"/>
    <pc:docChg chg="undo custSel addSld delSld modSld sldOrd">
      <pc:chgData name="Lorraine Clarno" userId="0272644f-9c4e-4d71-80c4-8e0c85e135fc" providerId="ADAL" clId="{0770EB8B-023E-4939-873D-E0F646DAB3C3}" dt="2024-02-05T21:28:16.128" v="8475" actId="20577"/>
      <pc:docMkLst>
        <pc:docMk/>
      </pc:docMkLst>
      <pc:sldChg chg="addSp modSp mod modNotes">
        <pc:chgData name="Lorraine Clarno" userId="0272644f-9c4e-4d71-80c4-8e0c85e135fc" providerId="ADAL" clId="{0770EB8B-023E-4939-873D-E0F646DAB3C3}" dt="2024-01-23T19:47:59.997" v="7481" actId="255"/>
        <pc:sldMkLst>
          <pc:docMk/>
          <pc:sldMk cId="4142282138" sldId="256"/>
        </pc:sldMkLst>
        <pc:spChg chg="mod">
          <ac:chgData name="Lorraine Clarno" userId="0272644f-9c4e-4d71-80c4-8e0c85e135fc" providerId="ADAL" clId="{0770EB8B-023E-4939-873D-E0F646DAB3C3}" dt="2024-01-19T21:22:54.568" v="13" actId="20577"/>
          <ac:spMkLst>
            <pc:docMk/>
            <pc:sldMk cId="4142282138" sldId="256"/>
            <ac:spMk id="2" creationId="{756A3F8A-76B6-406A-8162-6EECE0BEA370}"/>
          </ac:spMkLst>
        </pc:spChg>
        <pc:spChg chg="add mod">
          <ac:chgData name="Lorraine Clarno" userId="0272644f-9c4e-4d71-80c4-8e0c85e135fc" providerId="ADAL" clId="{0770EB8B-023E-4939-873D-E0F646DAB3C3}" dt="2024-01-22T21:30:23.870" v="1806" actId="1076"/>
          <ac:spMkLst>
            <pc:docMk/>
            <pc:sldMk cId="4142282138" sldId="256"/>
            <ac:spMk id="3" creationId="{64DE6210-B281-B421-CD38-93938BD5D436}"/>
          </ac:spMkLst>
        </pc:spChg>
        <pc:picChg chg="mod">
          <ac:chgData name="Lorraine Clarno" userId="0272644f-9c4e-4d71-80c4-8e0c85e135fc" providerId="ADAL" clId="{0770EB8B-023E-4939-873D-E0F646DAB3C3}" dt="2024-01-22T21:33:22.621" v="2588" actId="1076"/>
          <ac:picMkLst>
            <pc:docMk/>
            <pc:sldMk cId="4142282138" sldId="256"/>
            <ac:picMk id="7" creationId="{7816BB2B-E094-4C01-836D-D51F8C998CE9}"/>
          </ac:picMkLst>
        </pc:picChg>
      </pc:sldChg>
      <pc:sldChg chg="addSp delSp modSp mod modNotes modNotesTx">
        <pc:chgData name="Lorraine Clarno" userId="0272644f-9c4e-4d71-80c4-8e0c85e135fc" providerId="ADAL" clId="{0770EB8B-023E-4939-873D-E0F646DAB3C3}" dt="2024-02-02T17:00:53.361" v="8462" actId="20577"/>
        <pc:sldMkLst>
          <pc:docMk/>
          <pc:sldMk cId="3327820009" sldId="257"/>
        </pc:sldMkLst>
        <pc:spChg chg="add del mod">
          <ac:chgData name="Lorraine Clarno" userId="0272644f-9c4e-4d71-80c4-8e0c85e135fc" providerId="ADAL" clId="{0770EB8B-023E-4939-873D-E0F646DAB3C3}" dt="2024-01-19T21:24:11.802" v="19" actId="478"/>
          <ac:spMkLst>
            <pc:docMk/>
            <pc:sldMk cId="3327820009" sldId="257"/>
            <ac:spMk id="3" creationId="{FA77AAAC-0645-3545-B5E2-36ABF1F99CB5}"/>
          </ac:spMkLst>
        </pc:spChg>
        <pc:spChg chg="add mod">
          <ac:chgData name="Lorraine Clarno" userId="0272644f-9c4e-4d71-80c4-8e0c85e135fc" providerId="ADAL" clId="{0770EB8B-023E-4939-873D-E0F646DAB3C3}" dt="2024-01-19T21:27:12.706" v="81" actId="20577"/>
          <ac:spMkLst>
            <pc:docMk/>
            <pc:sldMk cId="3327820009" sldId="257"/>
            <ac:spMk id="4" creationId="{A5A850C1-C5B9-8003-EA00-C92450C0621F}"/>
          </ac:spMkLst>
        </pc:spChg>
        <pc:spChg chg="mod">
          <ac:chgData name="Lorraine Clarno" userId="0272644f-9c4e-4d71-80c4-8e0c85e135fc" providerId="ADAL" clId="{0770EB8B-023E-4939-873D-E0F646DAB3C3}" dt="2024-01-19T21:25:04.819" v="65" actId="20577"/>
          <ac:spMkLst>
            <pc:docMk/>
            <pc:sldMk cId="3327820009" sldId="257"/>
            <ac:spMk id="5" creationId="{37F91DC3-1B06-44B0-9BF4-28C052DD347B}"/>
          </ac:spMkLst>
        </pc:spChg>
        <pc:spChg chg="del">
          <ac:chgData name="Lorraine Clarno" userId="0272644f-9c4e-4d71-80c4-8e0c85e135fc" providerId="ADAL" clId="{0770EB8B-023E-4939-873D-E0F646DAB3C3}" dt="2024-01-19T21:24:09.550" v="18" actId="478"/>
          <ac:spMkLst>
            <pc:docMk/>
            <pc:sldMk cId="3327820009" sldId="257"/>
            <ac:spMk id="8" creationId="{45BDBF21-0A5E-43AE-90F9-71412FD0E03F}"/>
          </ac:spMkLst>
        </pc:spChg>
        <pc:spChg chg="add del mod">
          <ac:chgData name="Lorraine Clarno" userId="0272644f-9c4e-4d71-80c4-8e0c85e135fc" providerId="ADAL" clId="{0770EB8B-023E-4939-873D-E0F646DAB3C3}" dt="2024-01-19T21:27:19.331" v="83" actId="478"/>
          <ac:spMkLst>
            <pc:docMk/>
            <pc:sldMk cId="3327820009" sldId="257"/>
            <ac:spMk id="10" creationId="{CE678BB2-D844-473F-B87C-F3D6F3CA6B26}"/>
          </ac:spMkLst>
        </pc:spChg>
        <pc:picChg chg="del">
          <ac:chgData name="Lorraine Clarno" userId="0272644f-9c4e-4d71-80c4-8e0c85e135fc" providerId="ADAL" clId="{0770EB8B-023E-4939-873D-E0F646DAB3C3}" dt="2024-01-19T21:27:15.451" v="82" actId="478"/>
          <ac:picMkLst>
            <pc:docMk/>
            <pc:sldMk cId="3327820009" sldId="257"/>
            <ac:picMk id="6" creationId="{B7FC4EE1-1AB6-31D1-84B3-C2E3F13F6D4F}"/>
          </ac:picMkLst>
        </pc:picChg>
        <pc:picChg chg="add mod">
          <ac:chgData name="Lorraine Clarno" userId="0272644f-9c4e-4d71-80c4-8e0c85e135fc" providerId="ADAL" clId="{0770EB8B-023E-4939-873D-E0F646DAB3C3}" dt="2024-02-02T17:00:00.398" v="8363" actId="1076"/>
          <ac:picMkLst>
            <pc:docMk/>
            <pc:sldMk cId="3327820009" sldId="257"/>
            <ac:picMk id="6" creationId="{E0D8C53A-F62F-4C90-20F8-5BD8027DB8D3}"/>
          </ac:picMkLst>
        </pc:picChg>
        <pc:picChg chg="del">
          <ac:chgData name="Lorraine Clarno" userId="0272644f-9c4e-4d71-80c4-8e0c85e135fc" providerId="ADAL" clId="{0770EB8B-023E-4939-873D-E0F646DAB3C3}" dt="2024-01-19T21:23:59.901" v="14" actId="478"/>
          <ac:picMkLst>
            <pc:docMk/>
            <pc:sldMk cId="3327820009" sldId="257"/>
            <ac:picMk id="7" creationId="{D36D68D5-B365-3395-E930-41748A76E375}"/>
          </ac:picMkLst>
        </pc:picChg>
        <pc:picChg chg="add mod">
          <ac:chgData name="Lorraine Clarno" userId="0272644f-9c4e-4d71-80c4-8e0c85e135fc" providerId="ADAL" clId="{0770EB8B-023E-4939-873D-E0F646DAB3C3}" dt="2024-02-02T17:00:01.723" v="8364" actId="1076"/>
          <ac:picMkLst>
            <pc:docMk/>
            <pc:sldMk cId="3327820009" sldId="257"/>
            <ac:picMk id="12" creationId="{28726C64-A48A-9E0F-1242-1F9EB81F9AB5}"/>
          </ac:picMkLst>
        </pc:picChg>
        <pc:picChg chg="add mod">
          <ac:chgData name="Lorraine Clarno" userId="0272644f-9c4e-4d71-80c4-8e0c85e135fc" providerId="ADAL" clId="{0770EB8B-023E-4939-873D-E0F646DAB3C3}" dt="2024-01-19T21:25:08.768" v="66" actId="1076"/>
          <ac:picMkLst>
            <pc:docMk/>
            <pc:sldMk cId="3327820009" sldId="257"/>
            <ac:picMk id="1026" creationId="{3DBFFEC6-236E-464D-9115-BB9D81C4FFA8}"/>
          </ac:picMkLst>
        </pc:picChg>
        <pc:picChg chg="add del mod">
          <ac:chgData name="Lorraine Clarno" userId="0272644f-9c4e-4d71-80c4-8e0c85e135fc" providerId="ADAL" clId="{0770EB8B-023E-4939-873D-E0F646DAB3C3}" dt="2024-01-19T21:29:08.698" v="89" actId="478"/>
          <ac:picMkLst>
            <pc:docMk/>
            <pc:sldMk cId="3327820009" sldId="257"/>
            <ac:picMk id="1028" creationId="{B8C2D55B-C1E7-972F-8764-B930C01D9F72}"/>
          </ac:picMkLst>
        </pc:picChg>
      </pc:sldChg>
      <pc:sldChg chg="modSp mod modNotes">
        <pc:chgData name="Lorraine Clarno" userId="0272644f-9c4e-4d71-80c4-8e0c85e135fc" providerId="ADAL" clId="{0770EB8B-023E-4939-873D-E0F646DAB3C3}" dt="2024-01-23T19:48:29.523" v="7483" actId="2711"/>
        <pc:sldMkLst>
          <pc:docMk/>
          <pc:sldMk cId="766600822" sldId="258"/>
        </pc:sldMkLst>
        <pc:spChg chg="mod">
          <ac:chgData name="Lorraine Clarno" userId="0272644f-9c4e-4d71-80c4-8e0c85e135fc" providerId="ADAL" clId="{0770EB8B-023E-4939-873D-E0F646DAB3C3}" dt="2024-01-19T21:29:28.884" v="93" actId="20577"/>
          <ac:spMkLst>
            <pc:docMk/>
            <pc:sldMk cId="766600822" sldId="258"/>
            <ac:spMk id="5" creationId="{A4FC3546-8D69-456F-BF40-0E245B98B462}"/>
          </ac:spMkLst>
        </pc:spChg>
        <pc:spChg chg="mod">
          <ac:chgData name="Lorraine Clarno" userId="0272644f-9c4e-4d71-80c4-8e0c85e135fc" providerId="ADAL" clId="{0770EB8B-023E-4939-873D-E0F646DAB3C3}" dt="2024-01-23T18:24:56.005" v="3024" actId="20577"/>
          <ac:spMkLst>
            <pc:docMk/>
            <pc:sldMk cId="766600822" sldId="258"/>
            <ac:spMk id="6" creationId="{05254292-2A59-4C81-B630-DEDE69AB1753}"/>
          </ac:spMkLst>
        </pc:spChg>
        <pc:spChg chg="mod">
          <ac:chgData name="Lorraine Clarno" userId="0272644f-9c4e-4d71-80c4-8e0c85e135fc" providerId="ADAL" clId="{0770EB8B-023E-4939-873D-E0F646DAB3C3}" dt="2024-01-19T21:30:15.561" v="141" actId="20577"/>
          <ac:spMkLst>
            <pc:docMk/>
            <pc:sldMk cId="766600822" sldId="258"/>
            <ac:spMk id="9" creationId="{30894151-6B42-68D1-140F-286A1A5D87EE}"/>
          </ac:spMkLst>
        </pc:spChg>
        <pc:spChg chg="mod">
          <ac:chgData name="Lorraine Clarno" userId="0272644f-9c4e-4d71-80c4-8e0c85e135fc" providerId="ADAL" clId="{0770EB8B-023E-4939-873D-E0F646DAB3C3}" dt="2024-01-23T18:23:16.823" v="3014" actId="20577"/>
          <ac:spMkLst>
            <pc:docMk/>
            <pc:sldMk cId="766600822" sldId="258"/>
            <ac:spMk id="11" creationId="{1A98D83E-07FB-CC21-0069-56436854CDD6}"/>
          </ac:spMkLst>
        </pc:spChg>
        <pc:spChg chg="mod">
          <ac:chgData name="Lorraine Clarno" userId="0272644f-9c4e-4d71-80c4-8e0c85e135fc" providerId="ADAL" clId="{0770EB8B-023E-4939-873D-E0F646DAB3C3}" dt="2024-01-22T21:37:39.355" v="2752" actId="12"/>
          <ac:spMkLst>
            <pc:docMk/>
            <pc:sldMk cId="766600822" sldId="258"/>
            <ac:spMk id="13" creationId="{4B4F437A-7DED-CC46-7420-BCDB90A6219F}"/>
          </ac:spMkLst>
        </pc:spChg>
      </pc:sldChg>
      <pc:sldChg chg="addSp modSp mod modNotes">
        <pc:chgData name="Lorraine Clarno" userId="0272644f-9c4e-4d71-80c4-8e0c85e135fc" providerId="ADAL" clId="{0770EB8B-023E-4939-873D-E0F646DAB3C3}" dt="2024-01-23T18:43:11.167" v="4208" actId="1076"/>
        <pc:sldMkLst>
          <pc:docMk/>
          <pc:sldMk cId="3437941073" sldId="259"/>
        </pc:sldMkLst>
        <pc:spChg chg="mod">
          <ac:chgData name="Lorraine Clarno" userId="0272644f-9c4e-4d71-80c4-8e0c85e135fc" providerId="ADAL" clId="{0770EB8B-023E-4939-873D-E0F646DAB3C3}" dt="2024-01-19T21:53:39.262" v="527" actId="20577"/>
          <ac:spMkLst>
            <pc:docMk/>
            <pc:sldMk cId="3437941073" sldId="259"/>
            <ac:spMk id="2" creationId="{DE3F3D04-7CFF-4B65-942F-7A096BAF5BA2}"/>
          </ac:spMkLst>
        </pc:spChg>
        <pc:spChg chg="mod">
          <ac:chgData name="Lorraine Clarno" userId="0272644f-9c4e-4d71-80c4-8e0c85e135fc" providerId="ADAL" clId="{0770EB8B-023E-4939-873D-E0F646DAB3C3}" dt="2024-01-23T18:40:42.555" v="4197" actId="1076"/>
          <ac:spMkLst>
            <pc:docMk/>
            <pc:sldMk cId="3437941073" sldId="259"/>
            <ac:spMk id="5" creationId="{105B9E64-BE96-4E51-A6F1-1E1D500A676E}"/>
          </ac:spMkLst>
        </pc:spChg>
        <pc:picChg chg="add mod">
          <ac:chgData name="Lorraine Clarno" userId="0272644f-9c4e-4d71-80c4-8e0c85e135fc" providerId="ADAL" clId="{0770EB8B-023E-4939-873D-E0F646DAB3C3}" dt="2024-01-23T18:41:07.601" v="4203" actId="14100"/>
          <ac:picMkLst>
            <pc:docMk/>
            <pc:sldMk cId="3437941073" sldId="259"/>
            <ac:picMk id="6" creationId="{1B01A599-E40C-B4AB-1339-DF586B77F190}"/>
          </ac:picMkLst>
        </pc:picChg>
        <pc:picChg chg="add mod">
          <ac:chgData name="Lorraine Clarno" userId="0272644f-9c4e-4d71-80c4-8e0c85e135fc" providerId="ADAL" clId="{0770EB8B-023E-4939-873D-E0F646DAB3C3}" dt="2024-01-23T18:43:11.167" v="4208" actId="1076"/>
          <ac:picMkLst>
            <pc:docMk/>
            <pc:sldMk cId="3437941073" sldId="259"/>
            <ac:picMk id="1026" creationId="{554DEFED-3B33-24F1-00E2-C2D36A4510B2}"/>
          </ac:picMkLst>
        </pc:picChg>
      </pc:sldChg>
      <pc:sldChg chg="modSp mod modNotes">
        <pc:chgData name="Lorraine Clarno" userId="0272644f-9c4e-4d71-80c4-8e0c85e135fc" providerId="ADAL" clId="{0770EB8B-023E-4939-873D-E0F646DAB3C3}" dt="2024-02-02T17:01:23.711" v="8463" actId="313"/>
        <pc:sldMkLst>
          <pc:docMk/>
          <pc:sldMk cId="1820818664" sldId="260"/>
        </pc:sldMkLst>
        <pc:spChg chg="mod">
          <ac:chgData name="Lorraine Clarno" userId="0272644f-9c4e-4d71-80c4-8e0c85e135fc" providerId="ADAL" clId="{0770EB8B-023E-4939-873D-E0F646DAB3C3}" dt="2024-01-23T18:43:51.500" v="4210" actId="20577"/>
          <ac:spMkLst>
            <pc:docMk/>
            <pc:sldMk cId="1820818664" sldId="260"/>
            <ac:spMk id="2" creationId="{97CC876C-76BD-41D1-BFD5-5BA74FD536AA}"/>
          </ac:spMkLst>
        </pc:spChg>
        <pc:spChg chg="mod">
          <ac:chgData name="Lorraine Clarno" userId="0272644f-9c4e-4d71-80c4-8e0c85e135fc" providerId="ADAL" clId="{0770EB8B-023E-4939-873D-E0F646DAB3C3}" dt="2024-02-02T17:01:23.711" v="8463" actId="313"/>
          <ac:spMkLst>
            <pc:docMk/>
            <pc:sldMk cId="1820818664" sldId="260"/>
            <ac:spMk id="5" creationId="{5A599F42-2B59-46E3-B4C2-737C03A46BFF}"/>
          </ac:spMkLst>
        </pc:spChg>
      </pc:sldChg>
      <pc:sldChg chg="addSp delSp modSp mod modNotes modNotesTx">
        <pc:chgData name="Lorraine Clarno" userId="0272644f-9c4e-4d71-80c4-8e0c85e135fc" providerId="ADAL" clId="{0770EB8B-023E-4939-873D-E0F646DAB3C3}" dt="2024-01-23T19:43:49.057" v="7480" actId="1076"/>
        <pc:sldMkLst>
          <pc:docMk/>
          <pc:sldMk cId="2546437901" sldId="261"/>
        </pc:sldMkLst>
        <pc:spChg chg="mod">
          <ac:chgData name="Lorraine Clarno" userId="0272644f-9c4e-4d71-80c4-8e0c85e135fc" providerId="ADAL" clId="{0770EB8B-023E-4939-873D-E0F646DAB3C3}" dt="2024-01-23T18:54:36.902" v="5064" actId="20577"/>
          <ac:spMkLst>
            <pc:docMk/>
            <pc:sldMk cId="2546437901" sldId="261"/>
            <ac:spMk id="4" creationId="{3EF527A0-E36D-4D26-898D-7B84C4E90FFC}"/>
          </ac:spMkLst>
        </pc:spChg>
        <pc:picChg chg="del">
          <ac:chgData name="Lorraine Clarno" userId="0272644f-9c4e-4d71-80c4-8e0c85e135fc" providerId="ADAL" clId="{0770EB8B-023E-4939-873D-E0F646DAB3C3}" dt="2024-01-19T23:06:18.191" v="1604" actId="478"/>
          <ac:picMkLst>
            <pc:docMk/>
            <pc:sldMk cId="2546437901" sldId="261"/>
            <ac:picMk id="5" creationId="{527D9C30-2223-D33F-5F16-191F918DC347}"/>
          </ac:picMkLst>
        </pc:picChg>
        <pc:picChg chg="add mod">
          <ac:chgData name="Lorraine Clarno" userId="0272644f-9c4e-4d71-80c4-8e0c85e135fc" providerId="ADAL" clId="{0770EB8B-023E-4939-873D-E0F646DAB3C3}" dt="2024-01-19T23:07:34.424" v="1623" actId="1076"/>
          <ac:picMkLst>
            <pc:docMk/>
            <pc:sldMk cId="2546437901" sldId="261"/>
            <ac:picMk id="6" creationId="{4B1E46E8-FAA7-226B-C3C9-28E2D17B3752}"/>
          </ac:picMkLst>
        </pc:picChg>
        <pc:picChg chg="del">
          <ac:chgData name="Lorraine Clarno" userId="0272644f-9c4e-4d71-80c4-8e0c85e135fc" providerId="ADAL" clId="{0770EB8B-023E-4939-873D-E0F646DAB3C3}" dt="2024-01-19T23:06:17.523" v="1603" actId="478"/>
          <ac:picMkLst>
            <pc:docMk/>
            <pc:sldMk cId="2546437901" sldId="261"/>
            <ac:picMk id="9" creationId="{37197C15-1FEC-E802-D3A1-D8D57EF78525}"/>
          </ac:picMkLst>
        </pc:picChg>
        <pc:picChg chg="add mod">
          <ac:chgData name="Lorraine Clarno" userId="0272644f-9c4e-4d71-80c4-8e0c85e135fc" providerId="ADAL" clId="{0770EB8B-023E-4939-873D-E0F646DAB3C3}" dt="2024-01-19T23:06:47.343" v="1616" actId="1076"/>
          <ac:picMkLst>
            <pc:docMk/>
            <pc:sldMk cId="2546437901" sldId="261"/>
            <ac:picMk id="10" creationId="{3589FBF7-9A80-3EE9-B819-18B5080E75BA}"/>
          </ac:picMkLst>
        </pc:picChg>
        <pc:picChg chg="del">
          <ac:chgData name="Lorraine Clarno" userId="0272644f-9c4e-4d71-80c4-8e0c85e135fc" providerId="ADAL" clId="{0770EB8B-023E-4939-873D-E0F646DAB3C3}" dt="2024-01-19T23:06:16.706" v="1602" actId="478"/>
          <ac:picMkLst>
            <pc:docMk/>
            <pc:sldMk cId="2546437901" sldId="261"/>
            <ac:picMk id="11" creationId="{4E1B35E6-4768-C34E-B573-FCECB4BE6C21}"/>
          </ac:picMkLst>
        </pc:picChg>
        <pc:picChg chg="add del mod">
          <ac:chgData name="Lorraine Clarno" userId="0272644f-9c4e-4d71-80c4-8e0c85e135fc" providerId="ADAL" clId="{0770EB8B-023E-4939-873D-E0F646DAB3C3}" dt="2024-01-19T23:07:29.058" v="1622" actId="478"/>
          <ac:picMkLst>
            <pc:docMk/>
            <pc:sldMk cId="2546437901" sldId="261"/>
            <ac:picMk id="13" creationId="{6DFF2226-6E81-5246-21AF-BFFE1E54EE8A}"/>
          </ac:picMkLst>
        </pc:picChg>
      </pc:sldChg>
      <pc:sldChg chg="modNotes modNotesTx">
        <pc:chgData name="Lorraine Clarno" userId="0272644f-9c4e-4d71-80c4-8e0c85e135fc" providerId="ADAL" clId="{0770EB8B-023E-4939-873D-E0F646DAB3C3}" dt="2024-01-23T19:48:57.662" v="7486" actId="255"/>
        <pc:sldMkLst>
          <pc:docMk/>
          <pc:sldMk cId="435298765" sldId="262"/>
        </pc:sldMkLst>
      </pc:sldChg>
      <pc:sldChg chg="modSp mod">
        <pc:chgData name="Lorraine Clarno" userId="0272644f-9c4e-4d71-80c4-8e0c85e135fc" providerId="ADAL" clId="{0770EB8B-023E-4939-873D-E0F646DAB3C3}" dt="2024-01-19T22:39:10.484" v="1601" actId="20577"/>
        <pc:sldMkLst>
          <pc:docMk/>
          <pc:sldMk cId="1617218438" sldId="263"/>
        </pc:sldMkLst>
        <pc:spChg chg="mod">
          <ac:chgData name="Lorraine Clarno" userId="0272644f-9c4e-4d71-80c4-8e0c85e135fc" providerId="ADAL" clId="{0770EB8B-023E-4939-873D-E0F646DAB3C3}" dt="2024-01-19T22:39:10.484" v="1601" actId="20577"/>
          <ac:spMkLst>
            <pc:docMk/>
            <pc:sldMk cId="1617218438" sldId="263"/>
            <ac:spMk id="5" creationId="{CFF4AF9F-97BC-402E-8295-808070ABB525}"/>
          </ac:spMkLst>
        </pc:spChg>
      </pc:sldChg>
      <pc:sldChg chg="modSp mod modNotes">
        <pc:chgData name="Lorraine Clarno" userId="0272644f-9c4e-4d71-80c4-8e0c85e135fc" providerId="ADAL" clId="{0770EB8B-023E-4939-873D-E0F646DAB3C3}" dt="2024-01-23T19:49:36.359" v="7621" actId="255"/>
        <pc:sldMkLst>
          <pc:docMk/>
          <pc:sldMk cId="3603250967" sldId="264"/>
        </pc:sldMkLst>
        <pc:spChg chg="mod">
          <ac:chgData name="Lorraine Clarno" userId="0272644f-9c4e-4d71-80c4-8e0c85e135fc" providerId="ADAL" clId="{0770EB8B-023E-4939-873D-E0F646DAB3C3}" dt="2024-01-22T23:03:33.481" v="2906" actId="20577"/>
          <ac:spMkLst>
            <pc:docMk/>
            <pc:sldMk cId="3603250967" sldId="264"/>
            <ac:spMk id="2" creationId="{1DA122B6-D744-49AE-8E36-570787962D2B}"/>
          </ac:spMkLst>
        </pc:spChg>
        <pc:spChg chg="mod">
          <ac:chgData name="Lorraine Clarno" userId="0272644f-9c4e-4d71-80c4-8e0c85e135fc" providerId="ADAL" clId="{0770EB8B-023E-4939-873D-E0F646DAB3C3}" dt="2024-01-22T23:28:34.114" v="2976" actId="20577"/>
          <ac:spMkLst>
            <pc:docMk/>
            <pc:sldMk cId="3603250967" sldId="264"/>
            <ac:spMk id="4" creationId="{D2B13B93-708E-40C7-A585-55F0A44D21DF}"/>
          </ac:spMkLst>
        </pc:spChg>
      </pc:sldChg>
      <pc:sldChg chg="addSp delSp modSp add del mod modNotesTx">
        <pc:chgData name="Lorraine Clarno" userId="0272644f-9c4e-4d71-80c4-8e0c85e135fc" providerId="ADAL" clId="{0770EB8B-023E-4939-873D-E0F646DAB3C3}" dt="2024-02-02T16:58:27.134" v="8355" actId="20577"/>
        <pc:sldMkLst>
          <pc:docMk/>
          <pc:sldMk cId="1559693238" sldId="265"/>
        </pc:sldMkLst>
        <pc:picChg chg="add mod">
          <ac:chgData name="Lorraine Clarno" userId="0272644f-9c4e-4d71-80c4-8e0c85e135fc" providerId="ADAL" clId="{0770EB8B-023E-4939-873D-E0F646DAB3C3}" dt="2024-02-02T16:54:58.373" v="8070" actId="14100"/>
          <ac:picMkLst>
            <pc:docMk/>
            <pc:sldMk cId="1559693238" sldId="265"/>
            <ac:picMk id="4" creationId="{AC92E3FE-862D-8CDE-52CD-B622EE4C1837}"/>
          </ac:picMkLst>
        </pc:picChg>
        <pc:picChg chg="del">
          <ac:chgData name="Lorraine Clarno" userId="0272644f-9c4e-4d71-80c4-8e0c85e135fc" providerId="ADAL" clId="{0770EB8B-023E-4939-873D-E0F646DAB3C3}" dt="2024-02-02T16:54:43.482" v="8065" actId="478"/>
          <ac:picMkLst>
            <pc:docMk/>
            <pc:sldMk cId="1559693238" sldId="265"/>
            <ac:picMk id="12" creationId="{CA25229C-F31D-9BD5-70FF-8EA0BB6F20D7}"/>
          </ac:picMkLst>
        </pc:picChg>
      </pc:sldChg>
      <pc:sldChg chg="modSp mod">
        <pc:chgData name="Lorraine Clarno" userId="0272644f-9c4e-4d71-80c4-8e0c85e135fc" providerId="ADAL" clId="{0770EB8B-023E-4939-873D-E0F646DAB3C3}" dt="2024-02-05T21:28:16.128" v="8475" actId="20577"/>
        <pc:sldMkLst>
          <pc:docMk/>
          <pc:sldMk cId="4001963" sldId="266"/>
        </pc:sldMkLst>
        <pc:spChg chg="mod">
          <ac:chgData name="Lorraine Clarno" userId="0272644f-9c4e-4d71-80c4-8e0c85e135fc" providerId="ADAL" clId="{0770EB8B-023E-4939-873D-E0F646DAB3C3}" dt="2024-02-05T21:28:16.128" v="8475" actId="20577"/>
          <ac:spMkLst>
            <pc:docMk/>
            <pc:sldMk cId="4001963" sldId="266"/>
            <ac:spMk id="6" creationId="{8AA68D02-8B84-4A20-BEF6-BD09637CB799}"/>
          </ac:spMkLst>
        </pc:spChg>
      </pc:sldChg>
      <pc:sldChg chg="addSp delSp modSp mod modNotesTx">
        <pc:chgData name="Lorraine Clarno" userId="0272644f-9c4e-4d71-80c4-8e0c85e135fc" providerId="ADAL" clId="{0770EB8B-023E-4939-873D-E0F646DAB3C3}" dt="2024-01-23T19:28:44.871" v="7289" actId="5793"/>
        <pc:sldMkLst>
          <pc:docMk/>
          <pc:sldMk cId="3148496454" sldId="267"/>
        </pc:sldMkLst>
        <pc:spChg chg="mod">
          <ac:chgData name="Lorraine Clarno" userId="0272644f-9c4e-4d71-80c4-8e0c85e135fc" providerId="ADAL" clId="{0770EB8B-023E-4939-873D-E0F646DAB3C3}" dt="2024-01-23T19:17:56.566" v="6408" actId="20577"/>
          <ac:spMkLst>
            <pc:docMk/>
            <pc:sldMk cId="3148496454" sldId="267"/>
            <ac:spMk id="2" creationId="{460F7130-DC65-4BE5-8C62-429B87512C73}"/>
          </ac:spMkLst>
        </pc:spChg>
        <pc:spChg chg="add del mod">
          <ac:chgData name="Lorraine Clarno" userId="0272644f-9c4e-4d71-80c4-8e0c85e135fc" providerId="ADAL" clId="{0770EB8B-023E-4939-873D-E0F646DAB3C3}" dt="2024-01-23T19:17:24.215" v="6380" actId="22"/>
          <ac:spMkLst>
            <pc:docMk/>
            <pc:sldMk cId="3148496454" sldId="267"/>
            <ac:spMk id="4" creationId="{69828724-9668-727A-8A69-4EF591ED4CC5}"/>
          </ac:spMkLst>
        </pc:spChg>
        <pc:spChg chg="add del mod">
          <ac:chgData name="Lorraine Clarno" userId="0272644f-9c4e-4d71-80c4-8e0c85e135fc" providerId="ADAL" clId="{0770EB8B-023E-4939-873D-E0F646DAB3C3}" dt="2024-01-23T19:25:45.554" v="6968" actId="22"/>
          <ac:spMkLst>
            <pc:docMk/>
            <pc:sldMk cId="3148496454" sldId="267"/>
            <ac:spMk id="10" creationId="{C8846691-C1E6-658A-505E-A799D73409DE}"/>
          </ac:spMkLst>
        </pc:spChg>
        <pc:picChg chg="add del mod ord">
          <ac:chgData name="Lorraine Clarno" userId="0272644f-9c4e-4d71-80c4-8e0c85e135fc" providerId="ADAL" clId="{0770EB8B-023E-4939-873D-E0F646DAB3C3}" dt="2024-01-23T19:25:23.878" v="6967" actId="478"/>
          <ac:picMkLst>
            <pc:docMk/>
            <pc:sldMk cId="3148496454" sldId="267"/>
            <ac:picMk id="7" creationId="{11976C96-E082-53D6-3A7E-0E8B914A2E55}"/>
          </ac:picMkLst>
        </pc:picChg>
        <pc:picChg chg="del">
          <ac:chgData name="Lorraine Clarno" userId="0272644f-9c4e-4d71-80c4-8e0c85e135fc" providerId="ADAL" clId="{0770EB8B-023E-4939-873D-E0F646DAB3C3}" dt="2024-01-23T19:17:00.830" v="6379" actId="478"/>
          <ac:picMkLst>
            <pc:docMk/>
            <pc:sldMk cId="3148496454" sldId="267"/>
            <ac:picMk id="8" creationId="{863E42FB-09AC-9C73-673A-CB4B56D7D187}"/>
          </ac:picMkLst>
        </pc:picChg>
        <pc:picChg chg="add mod ord">
          <ac:chgData name="Lorraine Clarno" userId="0272644f-9c4e-4d71-80c4-8e0c85e135fc" providerId="ADAL" clId="{0770EB8B-023E-4939-873D-E0F646DAB3C3}" dt="2024-01-23T19:25:48.168" v="6969" actId="1076"/>
          <ac:picMkLst>
            <pc:docMk/>
            <pc:sldMk cId="3148496454" sldId="267"/>
            <ac:picMk id="12" creationId="{5F9617F4-CD18-D024-E7A8-22813E5FB6BC}"/>
          </ac:picMkLst>
        </pc:picChg>
      </pc:sldChg>
      <pc:sldChg chg="modNotes">
        <pc:chgData name="Lorraine Clarno" userId="0272644f-9c4e-4d71-80c4-8e0c85e135fc" providerId="ADAL" clId="{0770EB8B-023E-4939-873D-E0F646DAB3C3}" dt="2024-01-23T19:50:51.541" v="7989"/>
        <pc:sldMkLst>
          <pc:docMk/>
          <pc:sldMk cId="238163353" sldId="268"/>
        </pc:sldMkLst>
      </pc:sldChg>
      <pc:sldChg chg="modSp mod">
        <pc:chgData name="Lorraine Clarno" userId="0272644f-9c4e-4d71-80c4-8e0c85e135fc" providerId="ADAL" clId="{0770EB8B-023E-4939-873D-E0F646DAB3C3}" dt="2024-01-23T19:30:58.332" v="7476" actId="20577"/>
        <pc:sldMkLst>
          <pc:docMk/>
          <pc:sldMk cId="3493492814" sldId="269"/>
        </pc:sldMkLst>
        <pc:spChg chg="mod">
          <ac:chgData name="Lorraine Clarno" userId="0272644f-9c4e-4d71-80c4-8e0c85e135fc" providerId="ADAL" clId="{0770EB8B-023E-4939-873D-E0F646DAB3C3}" dt="2024-01-23T19:30:58.332" v="7476" actId="20577"/>
          <ac:spMkLst>
            <pc:docMk/>
            <pc:sldMk cId="3493492814" sldId="269"/>
            <ac:spMk id="2" creationId="{CAB0B5B9-DA04-4648-B1EF-919E19D953BB}"/>
          </ac:spMkLst>
        </pc:spChg>
        <pc:spChg chg="mod">
          <ac:chgData name="Lorraine Clarno" userId="0272644f-9c4e-4d71-80c4-8e0c85e135fc" providerId="ADAL" clId="{0770EB8B-023E-4939-873D-E0F646DAB3C3}" dt="2024-01-23T19:30:54.971" v="7474" actId="20577"/>
          <ac:spMkLst>
            <pc:docMk/>
            <pc:sldMk cId="3493492814" sldId="269"/>
            <ac:spMk id="6" creationId="{8AA68D02-8B84-4A20-BEF6-BD09637CB799}"/>
          </ac:spMkLst>
        </pc:spChg>
      </pc:sldChg>
      <pc:sldChg chg="del">
        <pc:chgData name="Lorraine Clarno" userId="0272644f-9c4e-4d71-80c4-8e0c85e135fc" providerId="ADAL" clId="{0770EB8B-023E-4939-873D-E0F646DAB3C3}" dt="2024-02-02T16:58:41.792" v="8356" actId="2696"/>
        <pc:sldMkLst>
          <pc:docMk/>
          <pc:sldMk cId="3940444984" sldId="270"/>
        </pc:sldMkLst>
      </pc:sldChg>
      <pc:sldChg chg="del">
        <pc:chgData name="Lorraine Clarno" userId="0272644f-9c4e-4d71-80c4-8e0c85e135fc" providerId="ADAL" clId="{0770EB8B-023E-4939-873D-E0F646DAB3C3}" dt="2024-02-02T16:58:46.201" v="8357" actId="2696"/>
        <pc:sldMkLst>
          <pc:docMk/>
          <pc:sldMk cId="3835631983" sldId="271"/>
        </pc:sldMkLst>
      </pc:sldChg>
      <pc:sldChg chg="del">
        <pc:chgData name="Lorraine Clarno" userId="0272644f-9c4e-4d71-80c4-8e0c85e135fc" providerId="ADAL" clId="{0770EB8B-023E-4939-873D-E0F646DAB3C3}" dt="2024-01-23T19:31:10.203" v="7477" actId="2696"/>
        <pc:sldMkLst>
          <pc:docMk/>
          <pc:sldMk cId="2775390828" sldId="273"/>
        </pc:sldMkLst>
      </pc:sldChg>
      <pc:sldChg chg="addSp delSp modSp add mod modNotesTx">
        <pc:chgData name="Lorraine Clarno" userId="0272644f-9c4e-4d71-80c4-8e0c85e135fc" providerId="ADAL" clId="{0770EB8B-023E-4939-873D-E0F646DAB3C3}" dt="2024-01-23T19:24:46.453" v="6934" actId="20577"/>
        <pc:sldMkLst>
          <pc:docMk/>
          <pc:sldMk cId="819695707" sldId="274"/>
        </pc:sldMkLst>
        <pc:spChg chg="mod">
          <ac:chgData name="Lorraine Clarno" userId="0272644f-9c4e-4d71-80c4-8e0c85e135fc" providerId="ADAL" clId="{0770EB8B-023E-4939-873D-E0F646DAB3C3}" dt="2024-01-23T19:18:21.978" v="6439" actId="20577"/>
          <ac:spMkLst>
            <pc:docMk/>
            <pc:sldMk cId="819695707" sldId="274"/>
            <ac:spMk id="2" creationId="{460F7130-DC65-4BE5-8C62-429B87512C73}"/>
          </ac:spMkLst>
        </pc:spChg>
        <pc:spChg chg="add del mod">
          <ac:chgData name="Lorraine Clarno" userId="0272644f-9c4e-4d71-80c4-8e0c85e135fc" providerId="ADAL" clId="{0770EB8B-023E-4939-873D-E0F646DAB3C3}" dt="2024-01-23T19:18:44.123" v="6441" actId="22"/>
          <ac:spMkLst>
            <pc:docMk/>
            <pc:sldMk cId="819695707" sldId="274"/>
            <ac:spMk id="4" creationId="{E55C6892-4932-893E-9BE9-9CE3CF0D3DA9}"/>
          </ac:spMkLst>
        </pc:spChg>
        <pc:picChg chg="del">
          <ac:chgData name="Lorraine Clarno" userId="0272644f-9c4e-4d71-80c4-8e0c85e135fc" providerId="ADAL" clId="{0770EB8B-023E-4939-873D-E0F646DAB3C3}" dt="2024-01-23T19:18:24.714" v="6440" actId="478"/>
          <ac:picMkLst>
            <pc:docMk/>
            <pc:sldMk cId="819695707" sldId="274"/>
            <ac:picMk id="7" creationId="{11976C96-E082-53D6-3A7E-0E8B914A2E55}"/>
          </ac:picMkLst>
        </pc:picChg>
        <pc:picChg chg="add mod ord">
          <ac:chgData name="Lorraine Clarno" userId="0272644f-9c4e-4d71-80c4-8e0c85e135fc" providerId="ADAL" clId="{0770EB8B-023E-4939-873D-E0F646DAB3C3}" dt="2024-01-23T19:18:53.775" v="6444" actId="1076"/>
          <ac:picMkLst>
            <pc:docMk/>
            <pc:sldMk cId="819695707" sldId="274"/>
            <ac:picMk id="8" creationId="{F4D26CDD-4C20-570C-7E24-3284EF5B98E1}"/>
          </ac:picMkLst>
        </pc:picChg>
      </pc:sldChg>
      <pc:sldChg chg="addSp modSp new mod ord modNotes">
        <pc:chgData name="Lorraine Clarno" userId="0272644f-9c4e-4d71-80c4-8e0c85e135fc" providerId="ADAL" clId="{0770EB8B-023E-4939-873D-E0F646DAB3C3}" dt="2024-01-31T22:55:09.036" v="8062" actId="14100"/>
        <pc:sldMkLst>
          <pc:docMk/>
          <pc:sldMk cId="792462641" sldId="275"/>
        </pc:sldMkLst>
        <pc:spChg chg="mod">
          <ac:chgData name="Lorraine Clarno" userId="0272644f-9c4e-4d71-80c4-8e0c85e135fc" providerId="ADAL" clId="{0770EB8B-023E-4939-873D-E0F646DAB3C3}" dt="2024-01-31T22:54:03.997" v="8050" actId="113"/>
          <ac:spMkLst>
            <pc:docMk/>
            <pc:sldMk cId="792462641" sldId="275"/>
            <ac:spMk id="2" creationId="{FD650C09-1DB6-E5DE-2464-C06C1BE3580C}"/>
          </ac:spMkLst>
        </pc:spChg>
        <pc:picChg chg="add mod">
          <ac:chgData name="Lorraine Clarno" userId="0272644f-9c4e-4d71-80c4-8e0c85e135fc" providerId="ADAL" clId="{0770EB8B-023E-4939-873D-E0F646DAB3C3}" dt="2024-01-31T22:55:09.036" v="8062" actId="14100"/>
          <ac:picMkLst>
            <pc:docMk/>
            <pc:sldMk cId="792462641" sldId="275"/>
            <ac:picMk id="4" creationId="{C179F8D4-B5C5-78B4-8242-1882C2A6711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D7A5F45-F026-4F77-8795-FF23FA69027D}" type="datetimeFigureOut">
              <a:rPr lang="en-US" smtClean="0"/>
              <a:t>2/5/2024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78B852D-5E24-435E-8816-627C0F590597}" type="slidenum">
              <a:rPr lang="en-US" smtClean="0"/>
              <a:t>‹#›</a:t>
            </a:fld>
            <a:endParaRPr lang="en-US"/>
          </a:p>
        </p:txBody>
      </p:sp>
    </p:spTree>
    <p:extLst>
      <p:ext uri="{BB962C8B-B14F-4D97-AF65-F5344CB8AC3E}">
        <p14:creationId xmlns:p14="http://schemas.microsoft.com/office/powerpoint/2010/main" val="2818022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ata.census.gov/table?tid=DECENNIALPL2020.P1&amp;g=0500000US30029"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I know we are limited on our time and Pat is a task master so we are going to dive right in. My name is Jame Williamson of Sage Appraisal &amp; Strategy. It’s been my privilege to serve on the Discover Kalispell Chamber board of directors for the past two years. Lorraine Clarno, our President &amp; CEO is down in California this week handing over the reigns of the Western Association of Chamber Executives completing her term as chair of that board. She said to say a big hello to you all! </a:t>
            </a:r>
          </a:p>
        </p:txBody>
      </p:sp>
      <p:sp>
        <p:nvSpPr>
          <p:cNvPr id="4" name="Slide Number Placeholder 3"/>
          <p:cNvSpPr>
            <a:spLocks noGrp="1"/>
          </p:cNvSpPr>
          <p:nvPr>
            <p:ph type="sldNum" sz="quarter" idx="5"/>
          </p:nvPr>
        </p:nvSpPr>
        <p:spPr/>
        <p:txBody>
          <a:bodyPr/>
          <a:lstStyle/>
          <a:p>
            <a:fld id="{078B852D-5E24-435E-8816-627C0F590597}" type="slidenum">
              <a:rPr lang="en-US" smtClean="0"/>
              <a:t>1</a:t>
            </a:fld>
            <a:endParaRPr lang="en-US"/>
          </a:p>
        </p:txBody>
      </p:sp>
    </p:spTree>
    <p:extLst>
      <p:ext uri="{BB962C8B-B14F-4D97-AF65-F5344CB8AC3E}">
        <p14:creationId xmlns:p14="http://schemas.microsoft.com/office/powerpoint/2010/main" val="123406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still affordable comparably when comparing to the national average using Cost of Living data.</a:t>
            </a:r>
          </a:p>
        </p:txBody>
      </p:sp>
      <p:sp>
        <p:nvSpPr>
          <p:cNvPr id="4" name="Slide Number Placeholder 3"/>
          <p:cNvSpPr>
            <a:spLocks noGrp="1"/>
          </p:cNvSpPr>
          <p:nvPr>
            <p:ph type="sldNum" sz="quarter" idx="5"/>
          </p:nvPr>
        </p:nvSpPr>
        <p:spPr/>
        <p:txBody>
          <a:bodyPr/>
          <a:lstStyle/>
          <a:p>
            <a:fld id="{078B852D-5E24-435E-8816-627C0F590597}" type="slidenum">
              <a:rPr lang="en-US" smtClean="0"/>
              <a:t>10</a:t>
            </a:fld>
            <a:endParaRPr lang="en-US"/>
          </a:p>
        </p:txBody>
      </p:sp>
    </p:spTree>
    <p:extLst>
      <p:ext uri="{BB962C8B-B14F-4D97-AF65-F5344CB8AC3E}">
        <p14:creationId xmlns:p14="http://schemas.microsoft.com/office/powerpoint/2010/main" val="74328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Businesses still reports that workforce–housing affordability and child care remain obstacles to job creation and company growth. The Chamber continues to be all in on these issues. </a:t>
            </a:r>
          </a:p>
        </p:txBody>
      </p:sp>
      <p:sp>
        <p:nvSpPr>
          <p:cNvPr id="4" name="Slide Number Placeholder 3"/>
          <p:cNvSpPr>
            <a:spLocks noGrp="1"/>
          </p:cNvSpPr>
          <p:nvPr>
            <p:ph type="sldNum" sz="quarter" idx="5"/>
          </p:nvPr>
        </p:nvSpPr>
        <p:spPr/>
        <p:txBody>
          <a:bodyPr/>
          <a:lstStyle/>
          <a:p>
            <a:fld id="{078B852D-5E24-435E-8816-627C0F590597}" type="slidenum">
              <a:rPr lang="en-US" smtClean="0"/>
              <a:t>11</a:t>
            </a:fld>
            <a:endParaRPr lang="en-US"/>
          </a:p>
        </p:txBody>
      </p:sp>
    </p:spTree>
    <p:extLst>
      <p:ext uri="{BB962C8B-B14F-4D97-AF65-F5344CB8AC3E}">
        <p14:creationId xmlns:p14="http://schemas.microsoft.com/office/powerpoint/2010/main" val="3027251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75799"/>
          </a:xfrm>
        </p:spPr>
        <p:txBody>
          <a:bodyPr/>
          <a:lstStyle/>
          <a:p>
            <a:pPr marL="285750" indent="-285750">
              <a:buFont typeface="Arial" panose="020B0604020202020204" pitchFamily="34" charset="0"/>
              <a:buChar char="•"/>
            </a:pPr>
            <a:r>
              <a:rPr lang="en-US" dirty="0"/>
              <a:t>It is good to see that commercial picked back up a bit with 51 vs. 39 permits</a:t>
            </a:r>
          </a:p>
          <a:p>
            <a:pPr marL="285750" indent="-285750">
              <a:buFont typeface="Arial" panose="020B0604020202020204" pitchFamily="34" charset="0"/>
              <a:buChar char="•"/>
            </a:pPr>
            <a:r>
              <a:rPr lang="en-US" dirty="0"/>
              <a:t>New residential over all continued to decline from it’s peak of 878 in 2021 to 577 – 26 less permits</a:t>
            </a:r>
          </a:p>
          <a:p>
            <a:pPr marL="285750" indent="-285750">
              <a:buFont typeface="Arial" panose="020B0604020202020204" pitchFamily="34" charset="0"/>
              <a:buChar char="•"/>
            </a:pPr>
            <a:r>
              <a:rPr lang="en-US" dirty="0"/>
              <a:t>Multi family is back up just slightly to 475</a:t>
            </a:r>
          </a:p>
        </p:txBody>
      </p:sp>
      <p:sp>
        <p:nvSpPr>
          <p:cNvPr id="4" name="Slide Number Placeholder 3"/>
          <p:cNvSpPr>
            <a:spLocks noGrp="1"/>
          </p:cNvSpPr>
          <p:nvPr>
            <p:ph type="sldNum" sz="quarter" idx="5"/>
          </p:nvPr>
        </p:nvSpPr>
        <p:spPr/>
        <p:txBody>
          <a:bodyPr/>
          <a:lstStyle/>
          <a:p>
            <a:fld id="{078B852D-5E24-435E-8816-627C0F590597}" type="slidenum">
              <a:rPr lang="en-US" smtClean="0"/>
              <a:t>12</a:t>
            </a:fld>
            <a:endParaRPr lang="en-US" dirty="0"/>
          </a:p>
        </p:txBody>
      </p:sp>
    </p:spTree>
    <p:extLst>
      <p:ext uri="{BB962C8B-B14F-4D97-AF65-F5344CB8AC3E}">
        <p14:creationId xmlns:p14="http://schemas.microsoft.com/office/powerpoint/2010/main" val="2755932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8B852D-5E24-435E-8816-627C0F590597}" type="slidenum">
              <a:rPr lang="en-US" smtClean="0"/>
              <a:t>13</a:t>
            </a:fld>
            <a:endParaRPr lang="en-US"/>
          </a:p>
        </p:txBody>
      </p:sp>
    </p:spTree>
    <p:extLst>
      <p:ext uri="{BB962C8B-B14F-4D97-AF65-F5344CB8AC3E}">
        <p14:creationId xmlns:p14="http://schemas.microsoft.com/office/powerpoint/2010/main" val="1871498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Closed Sales – September 2020 was the peak with 381 and December 2023 ended with 98</a:t>
            </a:r>
          </a:p>
          <a:p>
            <a:r>
              <a:rPr lang="en-US" dirty="0"/>
              <a:t>Average Sales Price – Peak: June 2022 - $1,023,228 vs December 2023 - $799,567</a:t>
            </a:r>
          </a:p>
          <a:p>
            <a:r>
              <a:rPr lang="en-US" dirty="0"/>
              <a:t>Days on Market in Flathead County – Lowest point in August of 2021 was 74 and December 2023 – 114 </a:t>
            </a:r>
          </a:p>
        </p:txBody>
      </p:sp>
      <p:sp>
        <p:nvSpPr>
          <p:cNvPr id="4" name="Slide Number Placeholder 3"/>
          <p:cNvSpPr>
            <a:spLocks noGrp="1"/>
          </p:cNvSpPr>
          <p:nvPr>
            <p:ph type="sldNum" sz="quarter" idx="5"/>
          </p:nvPr>
        </p:nvSpPr>
        <p:spPr/>
        <p:txBody>
          <a:bodyPr/>
          <a:lstStyle/>
          <a:p>
            <a:fld id="{078B852D-5E24-435E-8816-627C0F590597}" type="slidenum">
              <a:rPr lang="en-US" smtClean="0"/>
              <a:t>14</a:t>
            </a:fld>
            <a:endParaRPr lang="en-US"/>
          </a:p>
        </p:txBody>
      </p:sp>
    </p:spTree>
    <p:extLst>
      <p:ext uri="{BB962C8B-B14F-4D97-AF65-F5344CB8AC3E}">
        <p14:creationId xmlns:p14="http://schemas.microsoft.com/office/powerpoint/2010/main" val="4203321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Closed Sales – from the High in Sept 2020 of 174 to December 2023 at 42</a:t>
            </a:r>
          </a:p>
          <a:p>
            <a:r>
              <a:rPr lang="en-US" dirty="0"/>
              <a:t>Average Sales Price – Peak in June of 2022 at $731,420 to December 2023 $543,376….below December 2022 - $595,118 – The cooling we talked about.</a:t>
            </a:r>
          </a:p>
          <a:p>
            <a:r>
              <a:rPr lang="en-US" dirty="0"/>
              <a:t>Average Days on Market – lowest was June of 2022, December 2023 – 118 days</a:t>
            </a:r>
          </a:p>
        </p:txBody>
      </p:sp>
      <p:sp>
        <p:nvSpPr>
          <p:cNvPr id="4" name="Slide Number Placeholder 3"/>
          <p:cNvSpPr>
            <a:spLocks noGrp="1"/>
          </p:cNvSpPr>
          <p:nvPr>
            <p:ph type="sldNum" sz="quarter" idx="5"/>
          </p:nvPr>
        </p:nvSpPr>
        <p:spPr/>
        <p:txBody>
          <a:bodyPr/>
          <a:lstStyle/>
          <a:p>
            <a:fld id="{078B852D-5E24-435E-8816-627C0F590597}" type="slidenum">
              <a:rPr lang="en-US" smtClean="0"/>
              <a:t>15</a:t>
            </a:fld>
            <a:endParaRPr lang="en-US"/>
          </a:p>
        </p:txBody>
      </p:sp>
    </p:spTree>
    <p:extLst>
      <p:ext uri="{BB962C8B-B14F-4D97-AF65-F5344CB8AC3E}">
        <p14:creationId xmlns:p14="http://schemas.microsoft.com/office/powerpoint/2010/main" val="1723257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78B852D-5E24-435E-8816-627C0F590597}" type="slidenum">
              <a:rPr lang="en-US" smtClean="0"/>
              <a:t>16</a:t>
            </a:fld>
            <a:endParaRPr lang="en-US"/>
          </a:p>
        </p:txBody>
      </p:sp>
    </p:spTree>
    <p:extLst>
      <p:ext uri="{BB962C8B-B14F-4D97-AF65-F5344CB8AC3E}">
        <p14:creationId xmlns:p14="http://schemas.microsoft.com/office/powerpoint/2010/main" val="2804084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8B852D-5E24-435E-8816-627C0F590597}" type="slidenum">
              <a:rPr lang="en-US" smtClean="0"/>
              <a:t>17</a:t>
            </a:fld>
            <a:endParaRPr lang="en-US"/>
          </a:p>
        </p:txBody>
      </p:sp>
    </p:spTree>
    <p:extLst>
      <p:ext uri="{BB962C8B-B14F-4D97-AF65-F5344CB8AC3E}">
        <p14:creationId xmlns:p14="http://schemas.microsoft.com/office/powerpoint/2010/main" val="3179841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permitting has slowed in 2023, both residential and commercial, projects continue toward completion. Parkline Towers anticipated completion date is summer 2025. </a:t>
            </a:r>
          </a:p>
          <a:p>
            <a:r>
              <a:rPr lang="en-US" dirty="0"/>
              <a:t>Developments in the core and on the Parkline are making progress and we are seeing continued growth on the western side of the Kalispell. </a:t>
            </a:r>
          </a:p>
          <a:p>
            <a:endParaRPr lang="en-US" dirty="0"/>
          </a:p>
          <a:p>
            <a:r>
              <a:rPr lang="en-US" dirty="0"/>
              <a:t>Flathead County will soon be home to a much needed septage facility which is south of Kalispell. </a:t>
            </a:r>
          </a:p>
          <a:p>
            <a:endParaRPr lang="en-US" dirty="0"/>
          </a:p>
        </p:txBody>
      </p:sp>
      <p:sp>
        <p:nvSpPr>
          <p:cNvPr id="4" name="Slide Number Placeholder 3"/>
          <p:cNvSpPr>
            <a:spLocks noGrp="1"/>
          </p:cNvSpPr>
          <p:nvPr>
            <p:ph type="sldNum" sz="quarter" idx="5"/>
          </p:nvPr>
        </p:nvSpPr>
        <p:spPr/>
        <p:txBody>
          <a:bodyPr/>
          <a:lstStyle/>
          <a:p>
            <a:fld id="{078B852D-5E24-435E-8816-627C0F590597}" type="slidenum">
              <a:rPr lang="en-US" smtClean="0"/>
              <a:t>2</a:t>
            </a:fld>
            <a:endParaRPr lang="en-US"/>
          </a:p>
        </p:txBody>
      </p:sp>
    </p:spTree>
    <p:extLst>
      <p:ext uri="{BB962C8B-B14F-4D97-AF65-F5344CB8AC3E}">
        <p14:creationId xmlns:p14="http://schemas.microsoft.com/office/powerpoint/2010/main" val="2239579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86968"/>
          </a:xfrm>
        </p:spPr>
        <p:txBody>
          <a:bodyPr/>
          <a:lstStyle/>
          <a:p>
            <a:pPr algn="l"/>
            <a:r>
              <a:rPr lang="en-US" b="0" i="0" dirty="0">
                <a:solidFill>
                  <a:srgbClr val="000000"/>
                </a:solidFill>
                <a:effectLst/>
              </a:rPr>
              <a:t>According to World Population Review:</a:t>
            </a:r>
          </a:p>
          <a:p>
            <a:pPr algn="l"/>
            <a:r>
              <a:rPr lang="en-US" b="0" i="0" dirty="0">
                <a:solidFill>
                  <a:srgbClr val="000000"/>
                </a:solidFill>
                <a:effectLst/>
              </a:rPr>
              <a:t>Kalispell has a 2024 population of </a:t>
            </a:r>
            <a:r>
              <a:rPr lang="en-US" b="1" i="0" dirty="0">
                <a:solidFill>
                  <a:srgbClr val="000000"/>
                </a:solidFill>
                <a:effectLst/>
              </a:rPr>
              <a:t>31,212</a:t>
            </a:r>
            <a:r>
              <a:rPr lang="en-US" b="0" i="0" dirty="0">
                <a:solidFill>
                  <a:srgbClr val="000000"/>
                </a:solidFill>
                <a:effectLst/>
              </a:rPr>
              <a:t>. Kalispell is currently growing at a rate of </a:t>
            </a:r>
            <a:r>
              <a:rPr lang="en-US" b="0" i="0" dirty="0">
                <a:solidFill>
                  <a:srgbClr val="008000"/>
                </a:solidFill>
                <a:effectLst/>
              </a:rPr>
              <a:t>6.13%</a:t>
            </a:r>
            <a:r>
              <a:rPr lang="en-US" b="0" i="0" dirty="0">
                <a:solidFill>
                  <a:srgbClr val="000000"/>
                </a:solidFill>
                <a:effectLst/>
              </a:rPr>
              <a:t> annually and its population has increased by </a:t>
            </a:r>
            <a:r>
              <a:rPr lang="en-US" b="0" i="0" dirty="0">
                <a:solidFill>
                  <a:srgbClr val="008000"/>
                </a:solidFill>
                <a:effectLst/>
              </a:rPr>
              <a:t>26.87%</a:t>
            </a:r>
            <a:r>
              <a:rPr lang="en-US" b="0" i="0" dirty="0">
                <a:solidFill>
                  <a:srgbClr val="000000"/>
                </a:solidFill>
                <a:effectLst/>
              </a:rPr>
              <a:t> since the most recent census, which recorded a population of </a:t>
            </a:r>
            <a:r>
              <a:rPr lang="en-US" b="1" i="0" dirty="0">
                <a:solidFill>
                  <a:srgbClr val="000000"/>
                </a:solidFill>
                <a:effectLst/>
              </a:rPr>
              <a:t>24,602</a:t>
            </a:r>
            <a:r>
              <a:rPr lang="en-US" b="0" i="0" dirty="0">
                <a:solidFill>
                  <a:srgbClr val="000000"/>
                </a:solidFill>
                <a:effectLst/>
              </a:rPr>
              <a:t> in 2020.</a:t>
            </a:r>
          </a:p>
          <a:p>
            <a:pPr algn="l"/>
            <a:r>
              <a:rPr lang="en-US" b="0" i="0" dirty="0">
                <a:solidFill>
                  <a:srgbClr val="000000"/>
                </a:solidFill>
                <a:effectLst/>
              </a:rPr>
              <a:t>The average household income in Kalispell is $70,030 with a poverty rate of 10.53%.</a:t>
            </a:r>
          </a:p>
          <a:p>
            <a:pPr algn="l"/>
            <a:endParaRPr lang="en-US" dirty="0">
              <a:solidFill>
                <a:srgbClr val="000000"/>
              </a:solidFill>
            </a:endParaRPr>
          </a:p>
          <a:p>
            <a:pPr algn="l"/>
            <a:r>
              <a:rPr lang="en-US" b="0" i="0" dirty="0">
                <a:solidFill>
                  <a:srgbClr val="000000"/>
                </a:solidFill>
                <a:effectLst/>
              </a:rPr>
              <a:t>Flathead County, Montana's estimated 2024 population is </a:t>
            </a:r>
            <a:r>
              <a:rPr lang="en-US" b="1" i="0" dirty="0">
                <a:solidFill>
                  <a:srgbClr val="000000"/>
                </a:solidFill>
                <a:effectLst/>
              </a:rPr>
              <a:t>117,992</a:t>
            </a:r>
            <a:r>
              <a:rPr lang="en-US" b="0" i="0" dirty="0">
                <a:solidFill>
                  <a:srgbClr val="000000"/>
                </a:solidFill>
                <a:effectLst/>
              </a:rPr>
              <a:t> with a growth rate of </a:t>
            </a:r>
            <a:r>
              <a:rPr lang="en-US" b="0" i="0" dirty="0">
                <a:solidFill>
                  <a:srgbClr val="008000"/>
                </a:solidFill>
                <a:effectLst/>
              </a:rPr>
              <a:t>1.24%</a:t>
            </a:r>
            <a:r>
              <a:rPr lang="en-US" b="0" i="0" dirty="0">
                <a:solidFill>
                  <a:srgbClr val="000000"/>
                </a:solidFill>
                <a:effectLst/>
              </a:rPr>
              <a:t> in the past year according to the most </a:t>
            </a:r>
            <a:r>
              <a:rPr lang="en-US" b="0" i="0" dirty="0">
                <a:effectLst/>
                <a:hlinkClick r:id="rId3"/>
              </a:rPr>
              <a:t>recent United States census data</a:t>
            </a:r>
            <a:r>
              <a:rPr lang="en-US" b="0" i="0" dirty="0">
                <a:solidFill>
                  <a:srgbClr val="000000"/>
                </a:solidFill>
                <a:effectLst/>
              </a:rPr>
              <a:t>. Flathead County, Montana is the 4th largest county in Montana. The 2010 population was </a:t>
            </a:r>
            <a:r>
              <a:rPr lang="en-US" b="1" i="0" dirty="0">
                <a:solidFill>
                  <a:srgbClr val="000000"/>
                </a:solidFill>
                <a:effectLst/>
              </a:rPr>
              <a:t>90,928</a:t>
            </a:r>
            <a:r>
              <a:rPr lang="en-US" b="0" i="0" dirty="0">
                <a:solidFill>
                  <a:srgbClr val="000000"/>
                </a:solidFill>
                <a:effectLst/>
              </a:rPr>
              <a:t> and has seen a growth of </a:t>
            </a:r>
            <a:r>
              <a:rPr lang="en-US" b="0" i="0" dirty="0">
                <a:solidFill>
                  <a:srgbClr val="008000"/>
                </a:solidFill>
                <a:effectLst/>
              </a:rPr>
              <a:t>20.68%</a:t>
            </a:r>
            <a:r>
              <a:rPr lang="en-US" b="0" i="0" dirty="0">
                <a:solidFill>
                  <a:srgbClr val="000000"/>
                </a:solidFill>
                <a:effectLst/>
              </a:rPr>
              <a:t> since that time.</a:t>
            </a:r>
          </a:p>
          <a:p>
            <a:endParaRPr lang="en-US" dirty="0"/>
          </a:p>
        </p:txBody>
      </p:sp>
      <p:sp>
        <p:nvSpPr>
          <p:cNvPr id="4" name="Slide Number Placeholder 3"/>
          <p:cNvSpPr>
            <a:spLocks noGrp="1"/>
          </p:cNvSpPr>
          <p:nvPr>
            <p:ph type="sldNum" sz="quarter" idx="5"/>
          </p:nvPr>
        </p:nvSpPr>
        <p:spPr/>
        <p:txBody>
          <a:bodyPr/>
          <a:lstStyle/>
          <a:p>
            <a:fld id="{078B852D-5E24-435E-8816-627C0F590597}" type="slidenum">
              <a:rPr lang="en-US" smtClean="0"/>
              <a:t>3</a:t>
            </a:fld>
            <a:endParaRPr lang="en-US"/>
          </a:p>
        </p:txBody>
      </p:sp>
    </p:spTree>
    <p:extLst>
      <p:ext uri="{BB962C8B-B14F-4D97-AF65-F5344CB8AC3E}">
        <p14:creationId xmlns:p14="http://schemas.microsoft.com/office/powerpoint/2010/main" val="2854942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D1F20"/>
                </a:solidFill>
                <a:effectLst/>
                <a:latin typeface="inherit"/>
              </a:rPr>
              <a:t>#1 Kalispell, Montana, </a:t>
            </a:r>
            <a:r>
              <a:rPr lang="en-US" b="0" i="0" dirty="0">
                <a:solidFill>
                  <a:srgbClr val="1D1F20"/>
                </a:solidFill>
                <a:effectLst/>
                <a:latin typeface="inherit"/>
              </a:rPr>
              <a:t>is America’s fastest-growing cold-weather city. Kalispell’s population grew nearly 16% from 2020 to 2022.  The average December temperature is 24.1</a:t>
            </a:r>
            <a:r>
              <a:rPr lang="en-US" b="0" i="1" dirty="0">
                <a:solidFill>
                  <a:srgbClr val="1D1F20"/>
                </a:solidFill>
                <a:effectLst/>
                <a:latin typeface="inherit"/>
              </a:rPr>
              <a:t>°</a:t>
            </a:r>
            <a:r>
              <a:rPr lang="en-US" b="0" i="0" dirty="0">
                <a:solidFill>
                  <a:srgbClr val="1D1F20"/>
                </a:solidFill>
                <a:effectLst/>
                <a:latin typeface="inherit"/>
              </a:rPr>
              <a:t>F.</a:t>
            </a:r>
          </a:p>
          <a:p>
            <a:endParaRPr lang="en-US" dirty="0"/>
          </a:p>
        </p:txBody>
      </p:sp>
      <p:sp>
        <p:nvSpPr>
          <p:cNvPr id="4" name="Slide Number Placeholder 3"/>
          <p:cNvSpPr>
            <a:spLocks noGrp="1"/>
          </p:cNvSpPr>
          <p:nvPr>
            <p:ph type="sldNum" sz="quarter" idx="5"/>
          </p:nvPr>
        </p:nvSpPr>
        <p:spPr/>
        <p:txBody>
          <a:bodyPr/>
          <a:lstStyle/>
          <a:p>
            <a:fld id="{078B852D-5E24-435E-8816-627C0F590597}" type="slidenum">
              <a:rPr lang="en-US" smtClean="0"/>
              <a:t>4</a:t>
            </a:fld>
            <a:endParaRPr lang="en-US"/>
          </a:p>
        </p:txBody>
      </p:sp>
    </p:spTree>
    <p:extLst>
      <p:ext uri="{BB962C8B-B14F-4D97-AF65-F5344CB8AC3E}">
        <p14:creationId xmlns:p14="http://schemas.microsoft.com/office/powerpoint/2010/main" val="2202723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dirty="0"/>
              <a:t>Discover Kalispell MT completed a feasibility study on an indoor professional sport facility with a lens on Sports Tourism in spring of 2023. As a result, across from GPIA a new private venture facility breaks ground in March on 25 acres, 3 buildings – basketball, ice hockey arena (2 sheets), and soccer complex with retail frontage on all three buildings.</a:t>
            </a:r>
            <a:endParaRPr lang="en-US" dirty="0"/>
          </a:p>
          <a:p>
            <a:endParaRPr lang="en-US" dirty="0"/>
          </a:p>
          <a:p>
            <a:endParaRPr lang="en-US" dirty="0"/>
          </a:p>
          <a:p>
            <a:endParaRPr lang="en-US" dirty="0"/>
          </a:p>
          <a:p>
            <a:r>
              <a:rPr lang="en-US" dirty="0"/>
              <a:t>Mic </a:t>
            </a:r>
            <a:r>
              <a:rPr lang="en-US" dirty="0" err="1"/>
              <a:t>Ruis</a:t>
            </a:r>
            <a:r>
              <a:rPr lang="en-US" dirty="0"/>
              <a:t>’ development at the Silos on West Center opened the first 40 available units on Feb. 1. – last week. </a:t>
            </a:r>
          </a:p>
          <a:p>
            <a:r>
              <a:rPr lang="en-US" dirty="0"/>
              <a:t>The Parkline Towers has gone up quickly and is expected to be completed __________, 2024 and will have 224 units. 1, 2 and 3 bedrooms apartment homes.</a:t>
            </a:r>
          </a:p>
          <a:p>
            <a:endParaRPr lang="en-US" dirty="0"/>
          </a:p>
        </p:txBody>
      </p:sp>
      <p:sp>
        <p:nvSpPr>
          <p:cNvPr id="4" name="Slide Number Placeholder 3"/>
          <p:cNvSpPr>
            <a:spLocks noGrp="1"/>
          </p:cNvSpPr>
          <p:nvPr>
            <p:ph type="sldNum" sz="quarter" idx="5"/>
          </p:nvPr>
        </p:nvSpPr>
        <p:spPr/>
        <p:txBody>
          <a:bodyPr/>
          <a:lstStyle/>
          <a:p>
            <a:fld id="{078B852D-5E24-435E-8816-627C0F590597}" type="slidenum">
              <a:rPr lang="en-US" smtClean="0"/>
              <a:t>5</a:t>
            </a:fld>
            <a:endParaRPr lang="en-US"/>
          </a:p>
        </p:txBody>
      </p:sp>
    </p:spTree>
    <p:extLst>
      <p:ext uri="{BB962C8B-B14F-4D97-AF65-F5344CB8AC3E}">
        <p14:creationId xmlns:p14="http://schemas.microsoft.com/office/powerpoint/2010/main" val="674345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Range Riders had a second great season. The completed facilities include fantastic and much needed event and meeting space. </a:t>
            </a:r>
          </a:p>
          <a:p>
            <a:endParaRPr lang="en-US" dirty="0"/>
          </a:p>
          <a:p>
            <a:r>
              <a:rPr lang="en-US" dirty="0"/>
              <a:t>Real Estate in the Valley has changed both in the single family home market as well as multi-family. We’ve seen price adjustments, longer times on market and rental rates coming down. </a:t>
            </a:r>
          </a:p>
        </p:txBody>
      </p:sp>
      <p:sp>
        <p:nvSpPr>
          <p:cNvPr id="4" name="Slide Number Placeholder 3"/>
          <p:cNvSpPr>
            <a:spLocks noGrp="1"/>
          </p:cNvSpPr>
          <p:nvPr>
            <p:ph type="sldNum" sz="quarter" idx="5"/>
          </p:nvPr>
        </p:nvSpPr>
        <p:spPr/>
        <p:txBody>
          <a:bodyPr/>
          <a:lstStyle/>
          <a:p>
            <a:fld id="{078B852D-5E24-435E-8816-627C0F590597}" type="slidenum">
              <a:rPr lang="en-US" smtClean="0"/>
              <a:t>6</a:t>
            </a:fld>
            <a:endParaRPr lang="en-US"/>
          </a:p>
        </p:txBody>
      </p:sp>
    </p:spTree>
    <p:extLst>
      <p:ext uri="{BB962C8B-B14F-4D97-AF65-F5344CB8AC3E}">
        <p14:creationId xmlns:p14="http://schemas.microsoft.com/office/powerpoint/2010/main" val="2561373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Technology and Innovation manufacturing remain strong in the Flathead and Kalispell. From Mountain Meadow Herbs to Applied Materials, things remain healthy, and workforce availability has improved. </a:t>
            </a:r>
          </a:p>
          <a:p>
            <a:r>
              <a:rPr lang="en-US" dirty="0"/>
              <a:t>Healthcare has been a huge part of our economy for many years and as you, I’m sure are all aware, we will see changes in 2024 as the merger of Logan Health and Billings Clinic is completed. We are not sure of all of the ramifications at this point – but stay tuned. </a:t>
            </a:r>
          </a:p>
          <a:p>
            <a:r>
              <a:rPr lang="en-US" dirty="0"/>
              <a:t>Just as with our housing, we have seen tourism and its economic impact cooling off slightly. And as we hit 2024, our occupancy in both November and December was down and the Discover Kalispell Chamber keeps their focus on our shoulder seasons. We are disappointed to report, but completely beyond our control and decision making, The Spartan race and Highlander will not be a part of our 2024 so we are deliberately, and with a laser focus working on finding new niches to fill our hotels. </a:t>
            </a:r>
          </a:p>
        </p:txBody>
      </p:sp>
      <p:sp>
        <p:nvSpPr>
          <p:cNvPr id="4" name="Slide Number Placeholder 3"/>
          <p:cNvSpPr>
            <a:spLocks noGrp="1"/>
          </p:cNvSpPr>
          <p:nvPr>
            <p:ph type="sldNum" sz="quarter" idx="5"/>
          </p:nvPr>
        </p:nvSpPr>
        <p:spPr/>
        <p:txBody>
          <a:bodyPr/>
          <a:lstStyle/>
          <a:p>
            <a:fld id="{078B852D-5E24-435E-8816-627C0F590597}" type="slidenum">
              <a:rPr lang="en-US" smtClean="0"/>
              <a:t>7</a:t>
            </a:fld>
            <a:endParaRPr lang="en-US"/>
          </a:p>
        </p:txBody>
      </p:sp>
      <p:pic>
        <p:nvPicPr>
          <p:cNvPr id="6" name="Picture 5" descr="A screenshot of a computer screen&#10;&#10;Description automatically generated">
            <a:extLst>
              <a:ext uri="{FF2B5EF4-FFF2-40B4-BE49-F238E27FC236}">
                <a16:creationId xmlns:a16="http://schemas.microsoft.com/office/drawing/2014/main" id="{50BF6AA6-CC96-CDC9-A2B8-34C862760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830" y="7298021"/>
            <a:ext cx="3436604" cy="1672657"/>
          </a:xfrm>
          <a:prstGeom prst="rect">
            <a:avLst/>
          </a:prstGeom>
        </p:spPr>
      </p:pic>
    </p:spTree>
    <p:extLst>
      <p:ext uri="{BB962C8B-B14F-4D97-AF65-F5344CB8AC3E}">
        <p14:creationId xmlns:p14="http://schemas.microsoft.com/office/powerpoint/2010/main" val="326398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definition of a micropolitan statistical area:</a:t>
            </a:r>
          </a:p>
          <a:p>
            <a:r>
              <a:rPr lang="en-US" b="1" i="0" dirty="0">
                <a:solidFill>
                  <a:srgbClr val="333333"/>
                </a:solidFill>
                <a:effectLst/>
              </a:rPr>
              <a:t>A Micropolitan area must have an urbanized area of at least 10,000 population but less than 50,000 population. It must be at least one county.</a:t>
            </a:r>
          </a:p>
          <a:p>
            <a:endParaRPr lang="en-US" b="1" dirty="0">
              <a:solidFill>
                <a:srgbClr val="333333"/>
              </a:solidFill>
            </a:endParaRPr>
          </a:p>
          <a:p>
            <a:r>
              <a:rPr lang="en-US" b="1" dirty="0">
                <a:solidFill>
                  <a:srgbClr val="333333"/>
                </a:solidFill>
              </a:rPr>
              <a:t>In 2023 – Kalispell ranks number 6 in the nation out of 543, we ended 2022 in 9</a:t>
            </a:r>
            <a:r>
              <a:rPr lang="en-US" b="1" baseline="30000" dirty="0">
                <a:solidFill>
                  <a:srgbClr val="333333"/>
                </a:solidFill>
              </a:rPr>
              <a:t>th</a:t>
            </a:r>
            <a:r>
              <a:rPr lang="en-US" b="1" dirty="0">
                <a:solidFill>
                  <a:srgbClr val="333333"/>
                </a:solidFill>
              </a:rPr>
              <a:t> place – we are still growing in the right direction. </a:t>
            </a:r>
            <a:endParaRPr lang="en-US" dirty="0"/>
          </a:p>
          <a:p>
            <a:endParaRPr lang="en-US" sz="1600" dirty="0"/>
          </a:p>
        </p:txBody>
      </p:sp>
      <p:sp>
        <p:nvSpPr>
          <p:cNvPr id="4" name="Slide Number Placeholder 3"/>
          <p:cNvSpPr>
            <a:spLocks noGrp="1"/>
          </p:cNvSpPr>
          <p:nvPr>
            <p:ph type="sldNum" sz="quarter" idx="5"/>
          </p:nvPr>
        </p:nvSpPr>
        <p:spPr/>
        <p:txBody>
          <a:bodyPr/>
          <a:lstStyle/>
          <a:p>
            <a:fld id="{078B852D-5E24-435E-8816-627C0F590597}" type="slidenum">
              <a:rPr lang="en-US" smtClean="0"/>
              <a:t>8</a:t>
            </a:fld>
            <a:endParaRPr lang="en-US"/>
          </a:p>
        </p:txBody>
      </p:sp>
    </p:spTree>
    <p:extLst>
      <p:ext uri="{BB962C8B-B14F-4D97-AF65-F5344CB8AC3E}">
        <p14:creationId xmlns:p14="http://schemas.microsoft.com/office/powerpoint/2010/main" val="2615195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fld id="{078B852D-5E24-435E-8816-627C0F590597}" type="slidenum">
              <a:rPr lang="en-US" smtClean="0"/>
              <a:t>9</a:t>
            </a:fld>
            <a:endParaRPr lang="en-US"/>
          </a:p>
        </p:txBody>
      </p:sp>
    </p:spTree>
    <p:extLst>
      <p:ext uri="{BB962C8B-B14F-4D97-AF65-F5344CB8AC3E}">
        <p14:creationId xmlns:p14="http://schemas.microsoft.com/office/powerpoint/2010/main" val="2244283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B9833-3B8C-4D5D-B2B5-AEAA626738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AD83DD-ED89-4AD0-8CA1-2E4AA8A271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FF269C-A37B-48F8-9F0C-0387E96B6C15}"/>
              </a:ext>
            </a:extLst>
          </p:cNvPr>
          <p:cNvSpPr>
            <a:spLocks noGrp="1"/>
          </p:cNvSpPr>
          <p:nvPr>
            <p:ph type="dt" sz="half" idx="10"/>
          </p:nvPr>
        </p:nvSpPr>
        <p:spPr/>
        <p:txBody>
          <a:bodyPr/>
          <a:lstStyle/>
          <a:p>
            <a:fld id="{B0418BED-F954-456F-A402-352A80BB4006}" type="datetimeFigureOut">
              <a:rPr lang="en-US" smtClean="0"/>
              <a:t>2/5/2024</a:t>
            </a:fld>
            <a:endParaRPr lang="en-US"/>
          </a:p>
        </p:txBody>
      </p:sp>
      <p:sp>
        <p:nvSpPr>
          <p:cNvPr id="5" name="Footer Placeholder 4">
            <a:extLst>
              <a:ext uri="{FF2B5EF4-FFF2-40B4-BE49-F238E27FC236}">
                <a16:creationId xmlns:a16="http://schemas.microsoft.com/office/drawing/2014/main" id="{075BB2E3-8B9F-4637-8472-66B53A6E66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A0442C-C5FD-47A0-837E-B6C1E6373951}"/>
              </a:ext>
            </a:extLst>
          </p:cNvPr>
          <p:cNvSpPr>
            <a:spLocks noGrp="1"/>
          </p:cNvSpPr>
          <p:nvPr>
            <p:ph type="sldNum" sz="quarter" idx="12"/>
          </p:nvPr>
        </p:nvSpPr>
        <p:spPr/>
        <p:txBody>
          <a:bodyPr/>
          <a:lstStyle/>
          <a:p>
            <a:fld id="{59A784D7-E6A4-4414-9030-FD97BDD61C8E}" type="slidenum">
              <a:rPr lang="en-US" smtClean="0"/>
              <a:t>‹#›</a:t>
            </a:fld>
            <a:endParaRPr lang="en-US"/>
          </a:p>
        </p:txBody>
      </p:sp>
    </p:spTree>
    <p:extLst>
      <p:ext uri="{BB962C8B-B14F-4D97-AF65-F5344CB8AC3E}">
        <p14:creationId xmlns:p14="http://schemas.microsoft.com/office/powerpoint/2010/main" val="114222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6A5D6-0E47-4E02-A479-A4CB5A2785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60EB1A-F544-4B42-A6CD-8DAFEDFBEC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068B5-9797-4BD3-8958-8F18D533492D}"/>
              </a:ext>
            </a:extLst>
          </p:cNvPr>
          <p:cNvSpPr>
            <a:spLocks noGrp="1"/>
          </p:cNvSpPr>
          <p:nvPr>
            <p:ph type="dt" sz="half" idx="10"/>
          </p:nvPr>
        </p:nvSpPr>
        <p:spPr/>
        <p:txBody>
          <a:bodyPr/>
          <a:lstStyle/>
          <a:p>
            <a:fld id="{B0418BED-F954-456F-A402-352A80BB4006}" type="datetimeFigureOut">
              <a:rPr lang="en-US" smtClean="0"/>
              <a:t>2/5/2024</a:t>
            </a:fld>
            <a:endParaRPr lang="en-US"/>
          </a:p>
        </p:txBody>
      </p:sp>
      <p:sp>
        <p:nvSpPr>
          <p:cNvPr id="5" name="Footer Placeholder 4">
            <a:extLst>
              <a:ext uri="{FF2B5EF4-FFF2-40B4-BE49-F238E27FC236}">
                <a16:creationId xmlns:a16="http://schemas.microsoft.com/office/drawing/2014/main" id="{3BC710D1-8A6E-475E-8332-AAF453016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2D979B-4212-4F6B-B506-97CA4B30BA26}"/>
              </a:ext>
            </a:extLst>
          </p:cNvPr>
          <p:cNvSpPr>
            <a:spLocks noGrp="1"/>
          </p:cNvSpPr>
          <p:nvPr>
            <p:ph type="sldNum" sz="quarter" idx="12"/>
          </p:nvPr>
        </p:nvSpPr>
        <p:spPr/>
        <p:txBody>
          <a:bodyPr/>
          <a:lstStyle/>
          <a:p>
            <a:fld id="{59A784D7-E6A4-4414-9030-FD97BDD61C8E}" type="slidenum">
              <a:rPr lang="en-US" smtClean="0"/>
              <a:t>‹#›</a:t>
            </a:fld>
            <a:endParaRPr lang="en-US"/>
          </a:p>
        </p:txBody>
      </p:sp>
    </p:spTree>
    <p:extLst>
      <p:ext uri="{BB962C8B-B14F-4D97-AF65-F5344CB8AC3E}">
        <p14:creationId xmlns:p14="http://schemas.microsoft.com/office/powerpoint/2010/main" val="2691871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C097CE-52DF-48F0-9CCA-3755B77469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17A1DB-182D-450E-B046-E53C0560EB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B319BF-03A7-4FA6-9764-86EB7AFB69D5}"/>
              </a:ext>
            </a:extLst>
          </p:cNvPr>
          <p:cNvSpPr>
            <a:spLocks noGrp="1"/>
          </p:cNvSpPr>
          <p:nvPr>
            <p:ph type="dt" sz="half" idx="10"/>
          </p:nvPr>
        </p:nvSpPr>
        <p:spPr/>
        <p:txBody>
          <a:bodyPr/>
          <a:lstStyle/>
          <a:p>
            <a:fld id="{B0418BED-F954-456F-A402-352A80BB4006}" type="datetimeFigureOut">
              <a:rPr lang="en-US" smtClean="0"/>
              <a:t>2/5/2024</a:t>
            </a:fld>
            <a:endParaRPr lang="en-US"/>
          </a:p>
        </p:txBody>
      </p:sp>
      <p:sp>
        <p:nvSpPr>
          <p:cNvPr id="5" name="Footer Placeholder 4">
            <a:extLst>
              <a:ext uri="{FF2B5EF4-FFF2-40B4-BE49-F238E27FC236}">
                <a16:creationId xmlns:a16="http://schemas.microsoft.com/office/drawing/2014/main" id="{BD4C39C5-E829-4077-A38B-ACC53651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A7B8F5-2EB2-44AE-9E93-997EAA800784}"/>
              </a:ext>
            </a:extLst>
          </p:cNvPr>
          <p:cNvSpPr>
            <a:spLocks noGrp="1"/>
          </p:cNvSpPr>
          <p:nvPr>
            <p:ph type="sldNum" sz="quarter" idx="12"/>
          </p:nvPr>
        </p:nvSpPr>
        <p:spPr/>
        <p:txBody>
          <a:bodyPr/>
          <a:lstStyle/>
          <a:p>
            <a:fld id="{59A784D7-E6A4-4414-9030-FD97BDD61C8E}" type="slidenum">
              <a:rPr lang="en-US" smtClean="0"/>
              <a:t>‹#›</a:t>
            </a:fld>
            <a:endParaRPr lang="en-US"/>
          </a:p>
        </p:txBody>
      </p:sp>
    </p:spTree>
    <p:extLst>
      <p:ext uri="{BB962C8B-B14F-4D97-AF65-F5344CB8AC3E}">
        <p14:creationId xmlns:p14="http://schemas.microsoft.com/office/powerpoint/2010/main" val="3572693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7A4A-32A7-4AC0-9C24-4D42BE15FF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30D9C3-2B72-45E1-B70F-5C3DAEF08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4CA05-A38B-4DFF-90BB-553059B17D17}"/>
              </a:ext>
            </a:extLst>
          </p:cNvPr>
          <p:cNvSpPr>
            <a:spLocks noGrp="1"/>
          </p:cNvSpPr>
          <p:nvPr>
            <p:ph type="dt" sz="half" idx="10"/>
          </p:nvPr>
        </p:nvSpPr>
        <p:spPr/>
        <p:txBody>
          <a:bodyPr/>
          <a:lstStyle/>
          <a:p>
            <a:fld id="{B0418BED-F954-456F-A402-352A80BB4006}" type="datetimeFigureOut">
              <a:rPr lang="en-US" smtClean="0"/>
              <a:t>2/5/2024</a:t>
            </a:fld>
            <a:endParaRPr lang="en-US"/>
          </a:p>
        </p:txBody>
      </p:sp>
      <p:sp>
        <p:nvSpPr>
          <p:cNvPr id="5" name="Footer Placeholder 4">
            <a:extLst>
              <a:ext uri="{FF2B5EF4-FFF2-40B4-BE49-F238E27FC236}">
                <a16:creationId xmlns:a16="http://schemas.microsoft.com/office/drawing/2014/main" id="{DF823492-EE13-4BED-8E13-1B2ABE4149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9A6BF-1E34-4962-B50A-8DDCC12E3764}"/>
              </a:ext>
            </a:extLst>
          </p:cNvPr>
          <p:cNvSpPr>
            <a:spLocks noGrp="1"/>
          </p:cNvSpPr>
          <p:nvPr>
            <p:ph type="sldNum" sz="quarter" idx="12"/>
          </p:nvPr>
        </p:nvSpPr>
        <p:spPr/>
        <p:txBody>
          <a:bodyPr/>
          <a:lstStyle/>
          <a:p>
            <a:fld id="{59A784D7-E6A4-4414-9030-FD97BDD61C8E}" type="slidenum">
              <a:rPr lang="en-US" smtClean="0"/>
              <a:t>‹#›</a:t>
            </a:fld>
            <a:endParaRPr lang="en-US"/>
          </a:p>
        </p:txBody>
      </p:sp>
    </p:spTree>
    <p:extLst>
      <p:ext uri="{BB962C8B-B14F-4D97-AF65-F5344CB8AC3E}">
        <p14:creationId xmlns:p14="http://schemas.microsoft.com/office/powerpoint/2010/main" val="4145438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93BDE-59D9-4F44-8A3F-5203175C3E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87710-829A-4A97-B6F8-264B3D5DAE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4EF107-A53B-4A6A-8286-44B04AEB2F87}"/>
              </a:ext>
            </a:extLst>
          </p:cNvPr>
          <p:cNvSpPr>
            <a:spLocks noGrp="1"/>
          </p:cNvSpPr>
          <p:nvPr>
            <p:ph type="dt" sz="half" idx="10"/>
          </p:nvPr>
        </p:nvSpPr>
        <p:spPr/>
        <p:txBody>
          <a:bodyPr/>
          <a:lstStyle/>
          <a:p>
            <a:fld id="{B0418BED-F954-456F-A402-352A80BB4006}" type="datetimeFigureOut">
              <a:rPr lang="en-US" smtClean="0"/>
              <a:t>2/5/2024</a:t>
            </a:fld>
            <a:endParaRPr lang="en-US"/>
          </a:p>
        </p:txBody>
      </p:sp>
      <p:sp>
        <p:nvSpPr>
          <p:cNvPr id="5" name="Footer Placeholder 4">
            <a:extLst>
              <a:ext uri="{FF2B5EF4-FFF2-40B4-BE49-F238E27FC236}">
                <a16:creationId xmlns:a16="http://schemas.microsoft.com/office/drawing/2014/main" id="{5ADAB0AF-CEA6-450C-B0FD-C97A8A5C5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764A3-29EF-4C48-87AD-A6BBE81CEEDF}"/>
              </a:ext>
            </a:extLst>
          </p:cNvPr>
          <p:cNvSpPr>
            <a:spLocks noGrp="1"/>
          </p:cNvSpPr>
          <p:nvPr>
            <p:ph type="sldNum" sz="quarter" idx="12"/>
          </p:nvPr>
        </p:nvSpPr>
        <p:spPr/>
        <p:txBody>
          <a:bodyPr/>
          <a:lstStyle/>
          <a:p>
            <a:fld id="{59A784D7-E6A4-4414-9030-FD97BDD61C8E}" type="slidenum">
              <a:rPr lang="en-US" smtClean="0"/>
              <a:t>‹#›</a:t>
            </a:fld>
            <a:endParaRPr lang="en-US"/>
          </a:p>
        </p:txBody>
      </p:sp>
    </p:spTree>
    <p:extLst>
      <p:ext uri="{BB962C8B-B14F-4D97-AF65-F5344CB8AC3E}">
        <p14:creationId xmlns:p14="http://schemas.microsoft.com/office/powerpoint/2010/main" val="3708639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8E184-3B41-4BEA-BAC3-C432EC490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783414-DDE6-4495-B761-4323E458E6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CFC29F-2AD5-4AFF-9723-8479C9B16B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3F413D-1FFA-4C41-810F-FA3888B68B81}"/>
              </a:ext>
            </a:extLst>
          </p:cNvPr>
          <p:cNvSpPr>
            <a:spLocks noGrp="1"/>
          </p:cNvSpPr>
          <p:nvPr>
            <p:ph type="dt" sz="half" idx="10"/>
          </p:nvPr>
        </p:nvSpPr>
        <p:spPr/>
        <p:txBody>
          <a:bodyPr/>
          <a:lstStyle/>
          <a:p>
            <a:fld id="{B0418BED-F954-456F-A402-352A80BB4006}" type="datetimeFigureOut">
              <a:rPr lang="en-US" smtClean="0"/>
              <a:t>2/5/2024</a:t>
            </a:fld>
            <a:endParaRPr lang="en-US"/>
          </a:p>
        </p:txBody>
      </p:sp>
      <p:sp>
        <p:nvSpPr>
          <p:cNvPr id="6" name="Footer Placeholder 5">
            <a:extLst>
              <a:ext uri="{FF2B5EF4-FFF2-40B4-BE49-F238E27FC236}">
                <a16:creationId xmlns:a16="http://schemas.microsoft.com/office/drawing/2014/main" id="{6BF9DC56-2CE8-499F-9064-B423857A38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54723C-4B63-4848-A591-407FE5604201}"/>
              </a:ext>
            </a:extLst>
          </p:cNvPr>
          <p:cNvSpPr>
            <a:spLocks noGrp="1"/>
          </p:cNvSpPr>
          <p:nvPr>
            <p:ph type="sldNum" sz="quarter" idx="12"/>
          </p:nvPr>
        </p:nvSpPr>
        <p:spPr/>
        <p:txBody>
          <a:bodyPr/>
          <a:lstStyle/>
          <a:p>
            <a:fld id="{59A784D7-E6A4-4414-9030-FD97BDD61C8E}" type="slidenum">
              <a:rPr lang="en-US" smtClean="0"/>
              <a:t>‹#›</a:t>
            </a:fld>
            <a:endParaRPr lang="en-US"/>
          </a:p>
        </p:txBody>
      </p:sp>
    </p:spTree>
    <p:extLst>
      <p:ext uri="{BB962C8B-B14F-4D97-AF65-F5344CB8AC3E}">
        <p14:creationId xmlns:p14="http://schemas.microsoft.com/office/powerpoint/2010/main" val="3933323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1497-6B6B-4357-9CDF-745C076ACF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344A9B-74E5-417E-90DA-2BB28184E3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8F8EC1-918D-41EF-B36C-AE58A04694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4AC237-41C1-4112-BF41-4EF9186B6B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D2D6A1-2E53-4025-A9AF-A310F49C10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0157F7-2403-4F99-A02C-417CDAA25173}"/>
              </a:ext>
            </a:extLst>
          </p:cNvPr>
          <p:cNvSpPr>
            <a:spLocks noGrp="1"/>
          </p:cNvSpPr>
          <p:nvPr>
            <p:ph type="dt" sz="half" idx="10"/>
          </p:nvPr>
        </p:nvSpPr>
        <p:spPr/>
        <p:txBody>
          <a:bodyPr/>
          <a:lstStyle/>
          <a:p>
            <a:fld id="{B0418BED-F954-456F-A402-352A80BB4006}" type="datetimeFigureOut">
              <a:rPr lang="en-US" smtClean="0"/>
              <a:t>2/5/2024</a:t>
            </a:fld>
            <a:endParaRPr lang="en-US"/>
          </a:p>
        </p:txBody>
      </p:sp>
      <p:sp>
        <p:nvSpPr>
          <p:cNvPr id="8" name="Footer Placeholder 7">
            <a:extLst>
              <a:ext uri="{FF2B5EF4-FFF2-40B4-BE49-F238E27FC236}">
                <a16:creationId xmlns:a16="http://schemas.microsoft.com/office/drawing/2014/main" id="{BCBD6C39-D779-4866-BF35-F6B72AD600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74238-BB4E-4DD4-B865-8AB391A73856}"/>
              </a:ext>
            </a:extLst>
          </p:cNvPr>
          <p:cNvSpPr>
            <a:spLocks noGrp="1"/>
          </p:cNvSpPr>
          <p:nvPr>
            <p:ph type="sldNum" sz="quarter" idx="12"/>
          </p:nvPr>
        </p:nvSpPr>
        <p:spPr/>
        <p:txBody>
          <a:bodyPr/>
          <a:lstStyle/>
          <a:p>
            <a:fld id="{59A784D7-E6A4-4414-9030-FD97BDD61C8E}" type="slidenum">
              <a:rPr lang="en-US" smtClean="0"/>
              <a:t>‹#›</a:t>
            </a:fld>
            <a:endParaRPr lang="en-US"/>
          </a:p>
        </p:txBody>
      </p:sp>
    </p:spTree>
    <p:extLst>
      <p:ext uri="{BB962C8B-B14F-4D97-AF65-F5344CB8AC3E}">
        <p14:creationId xmlns:p14="http://schemas.microsoft.com/office/powerpoint/2010/main" val="1176817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30B53-1C08-47A0-A52C-F0C515D2E3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022351-C686-4A7C-B349-961F2D89DA74}"/>
              </a:ext>
            </a:extLst>
          </p:cNvPr>
          <p:cNvSpPr>
            <a:spLocks noGrp="1"/>
          </p:cNvSpPr>
          <p:nvPr>
            <p:ph type="dt" sz="half" idx="10"/>
          </p:nvPr>
        </p:nvSpPr>
        <p:spPr/>
        <p:txBody>
          <a:bodyPr/>
          <a:lstStyle/>
          <a:p>
            <a:fld id="{B0418BED-F954-456F-A402-352A80BB4006}" type="datetimeFigureOut">
              <a:rPr lang="en-US" smtClean="0"/>
              <a:t>2/5/2024</a:t>
            </a:fld>
            <a:endParaRPr lang="en-US"/>
          </a:p>
        </p:txBody>
      </p:sp>
      <p:sp>
        <p:nvSpPr>
          <p:cNvPr id="4" name="Footer Placeholder 3">
            <a:extLst>
              <a:ext uri="{FF2B5EF4-FFF2-40B4-BE49-F238E27FC236}">
                <a16:creationId xmlns:a16="http://schemas.microsoft.com/office/drawing/2014/main" id="{D8AC53D5-6FDD-49A4-B100-1894C28C6B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34A53D-B8D0-4E40-BCAB-8855D2F684C6}"/>
              </a:ext>
            </a:extLst>
          </p:cNvPr>
          <p:cNvSpPr>
            <a:spLocks noGrp="1"/>
          </p:cNvSpPr>
          <p:nvPr>
            <p:ph type="sldNum" sz="quarter" idx="12"/>
          </p:nvPr>
        </p:nvSpPr>
        <p:spPr/>
        <p:txBody>
          <a:bodyPr/>
          <a:lstStyle/>
          <a:p>
            <a:fld id="{59A784D7-E6A4-4414-9030-FD97BDD61C8E}" type="slidenum">
              <a:rPr lang="en-US" smtClean="0"/>
              <a:t>‹#›</a:t>
            </a:fld>
            <a:endParaRPr lang="en-US"/>
          </a:p>
        </p:txBody>
      </p:sp>
    </p:spTree>
    <p:extLst>
      <p:ext uri="{BB962C8B-B14F-4D97-AF65-F5344CB8AC3E}">
        <p14:creationId xmlns:p14="http://schemas.microsoft.com/office/powerpoint/2010/main" val="1268762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F2121B-EA6A-435C-89CA-93773D1BE9D6}"/>
              </a:ext>
            </a:extLst>
          </p:cNvPr>
          <p:cNvSpPr>
            <a:spLocks noGrp="1"/>
          </p:cNvSpPr>
          <p:nvPr>
            <p:ph type="dt" sz="half" idx="10"/>
          </p:nvPr>
        </p:nvSpPr>
        <p:spPr/>
        <p:txBody>
          <a:bodyPr/>
          <a:lstStyle/>
          <a:p>
            <a:fld id="{B0418BED-F954-456F-A402-352A80BB4006}" type="datetimeFigureOut">
              <a:rPr lang="en-US" smtClean="0"/>
              <a:t>2/5/2024</a:t>
            </a:fld>
            <a:endParaRPr lang="en-US"/>
          </a:p>
        </p:txBody>
      </p:sp>
      <p:sp>
        <p:nvSpPr>
          <p:cNvPr id="3" name="Footer Placeholder 2">
            <a:extLst>
              <a:ext uri="{FF2B5EF4-FFF2-40B4-BE49-F238E27FC236}">
                <a16:creationId xmlns:a16="http://schemas.microsoft.com/office/drawing/2014/main" id="{5C0C289F-CEFD-4FFC-9A09-535B52A914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884E5B-AA05-4065-858B-EDB34F393852}"/>
              </a:ext>
            </a:extLst>
          </p:cNvPr>
          <p:cNvSpPr>
            <a:spLocks noGrp="1"/>
          </p:cNvSpPr>
          <p:nvPr>
            <p:ph type="sldNum" sz="quarter" idx="12"/>
          </p:nvPr>
        </p:nvSpPr>
        <p:spPr/>
        <p:txBody>
          <a:bodyPr/>
          <a:lstStyle/>
          <a:p>
            <a:fld id="{59A784D7-E6A4-4414-9030-FD97BDD61C8E}" type="slidenum">
              <a:rPr lang="en-US" smtClean="0"/>
              <a:t>‹#›</a:t>
            </a:fld>
            <a:endParaRPr lang="en-US"/>
          </a:p>
        </p:txBody>
      </p:sp>
    </p:spTree>
    <p:extLst>
      <p:ext uri="{BB962C8B-B14F-4D97-AF65-F5344CB8AC3E}">
        <p14:creationId xmlns:p14="http://schemas.microsoft.com/office/powerpoint/2010/main" val="1440226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58E2F-ED9D-40B4-A186-6D8A663D16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8CA529-8340-4C6C-BBAD-870E940434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D8CCE9-60DF-4EB5-AE46-ABB0366886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DA156F-C954-478B-9D24-FD649407FD48}"/>
              </a:ext>
            </a:extLst>
          </p:cNvPr>
          <p:cNvSpPr>
            <a:spLocks noGrp="1"/>
          </p:cNvSpPr>
          <p:nvPr>
            <p:ph type="dt" sz="half" idx="10"/>
          </p:nvPr>
        </p:nvSpPr>
        <p:spPr/>
        <p:txBody>
          <a:bodyPr/>
          <a:lstStyle/>
          <a:p>
            <a:fld id="{B0418BED-F954-456F-A402-352A80BB4006}" type="datetimeFigureOut">
              <a:rPr lang="en-US" smtClean="0"/>
              <a:t>2/5/2024</a:t>
            </a:fld>
            <a:endParaRPr lang="en-US"/>
          </a:p>
        </p:txBody>
      </p:sp>
      <p:sp>
        <p:nvSpPr>
          <p:cNvPr id="6" name="Footer Placeholder 5">
            <a:extLst>
              <a:ext uri="{FF2B5EF4-FFF2-40B4-BE49-F238E27FC236}">
                <a16:creationId xmlns:a16="http://schemas.microsoft.com/office/drawing/2014/main" id="{7A1A178E-5AB4-4868-A8D3-6DA74D4DD3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E4CFDA-1DA7-49D0-9BB5-EECB37A599A0}"/>
              </a:ext>
            </a:extLst>
          </p:cNvPr>
          <p:cNvSpPr>
            <a:spLocks noGrp="1"/>
          </p:cNvSpPr>
          <p:nvPr>
            <p:ph type="sldNum" sz="quarter" idx="12"/>
          </p:nvPr>
        </p:nvSpPr>
        <p:spPr/>
        <p:txBody>
          <a:bodyPr/>
          <a:lstStyle/>
          <a:p>
            <a:fld id="{59A784D7-E6A4-4414-9030-FD97BDD61C8E}" type="slidenum">
              <a:rPr lang="en-US" smtClean="0"/>
              <a:t>‹#›</a:t>
            </a:fld>
            <a:endParaRPr lang="en-US"/>
          </a:p>
        </p:txBody>
      </p:sp>
    </p:spTree>
    <p:extLst>
      <p:ext uri="{BB962C8B-B14F-4D97-AF65-F5344CB8AC3E}">
        <p14:creationId xmlns:p14="http://schemas.microsoft.com/office/powerpoint/2010/main" val="1904390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E6C76-0C36-451A-B0F2-79B60447D3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535426-C49E-42BE-945A-42202E2C58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B6D701-43FC-4444-B560-D98C51DC55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68E4A-0C6C-4F0A-BA09-5B8087CD538E}"/>
              </a:ext>
            </a:extLst>
          </p:cNvPr>
          <p:cNvSpPr>
            <a:spLocks noGrp="1"/>
          </p:cNvSpPr>
          <p:nvPr>
            <p:ph type="dt" sz="half" idx="10"/>
          </p:nvPr>
        </p:nvSpPr>
        <p:spPr/>
        <p:txBody>
          <a:bodyPr/>
          <a:lstStyle/>
          <a:p>
            <a:fld id="{B0418BED-F954-456F-A402-352A80BB4006}" type="datetimeFigureOut">
              <a:rPr lang="en-US" smtClean="0"/>
              <a:t>2/5/2024</a:t>
            </a:fld>
            <a:endParaRPr lang="en-US"/>
          </a:p>
        </p:txBody>
      </p:sp>
      <p:sp>
        <p:nvSpPr>
          <p:cNvPr id="6" name="Footer Placeholder 5">
            <a:extLst>
              <a:ext uri="{FF2B5EF4-FFF2-40B4-BE49-F238E27FC236}">
                <a16:creationId xmlns:a16="http://schemas.microsoft.com/office/drawing/2014/main" id="{EE412914-DB77-4C49-8EA2-270AD194C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CAFC56-03FF-4812-A4AD-914C330C2D1B}"/>
              </a:ext>
            </a:extLst>
          </p:cNvPr>
          <p:cNvSpPr>
            <a:spLocks noGrp="1"/>
          </p:cNvSpPr>
          <p:nvPr>
            <p:ph type="sldNum" sz="quarter" idx="12"/>
          </p:nvPr>
        </p:nvSpPr>
        <p:spPr/>
        <p:txBody>
          <a:bodyPr/>
          <a:lstStyle/>
          <a:p>
            <a:fld id="{59A784D7-E6A4-4414-9030-FD97BDD61C8E}" type="slidenum">
              <a:rPr lang="en-US" smtClean="0"/>
              <a:t>‹#›</a:t>
            </a:fld>
            <a:endParaRPr lang="en-US"/>
          </a:p>
        </p:txBody>
      </p:sp>
    </p:spTree>
    <p:extLst>
      <p:ext uri="{BB962C8B-B14F-4D97-AF65-F5344CB8AC3E}">
        <p14:creationId xmlns:p14="http://schemas.microsoft.com/office/powerpoint/2010/main" val="3705513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7021EE-97C6-40FD-9063-380B72AB08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C2069E-E3F8-4893-A9AB-2D6725FE58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DC8FB-6E6A-424D-BFED-5C939881F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18BED-F954-456F-A402-352A80BB4006}" type="datetimeFigureOut">
              <a:rPr lang="en-US" smtClean="0"/>
              <a:t>2/5/2024</a:t>
            </a:fld>
            <a:endParaRPr lang="en-US"/>
          </a:p>
        </p:txBody>
      </p:sp>
      <p:sp>
        <p:nvSpPr>
          <p:cNvPr id="5" name="Footer Placeholder 4">
            <a:extLst>
              <a:ext uri="{FF2B5EF4-FFF2-40B4-BE49-F238E27FC236}">
                <a16:creationId xmlns:a16="http://schemas.microsoft.com/office/drawing/2014/main" id="{E3627D04-5313-4139-B305-123AB62D56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24A1FE-2074-46D5-8D3C-473AC52421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784D7-E6A4-4414-9030-FD97BDD61C8E}" type="slidenum">
              <a:rPr lang="en-US" smtClean="0"/>
              <a:t>‹#›</a:t>
            </a:fld>
            <a:endParaRPr lang="en-US"/>
          </a:p>
        </p:txBody>
      </p:sp>
    </p:spTree>
    <p:extLst>
      <p:ext uri="{BB962C8B-B14F-4D97-AF65-F5344CB8AC3E}">
        <p14:creationId xmlns:p14="http://schemas.microsoft.com/office/powerpoint/2010/main" val="2774374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A3F8A-76B6-406A-8162-6EECE0BEA370}"/>
              </a:ext>
            </a:extLst>
          </p:cNvPr>
          <p:cNvSpPr>
            <a:spLocks noGrp="1"/>
          </p:cNvSpPr>
          <p:nvPr>
            <p:ph type="ctrTitle"/>
          </p:nvPr>
        </p:nvSpPr>
        <p:spPr/>
        <p:txBody>
          <a:bodyPr/>
          <a:lstStyle/>
          <a:p>
            <a:r>
              <a:rPr lang="en-US" b="1" dirty="0">
                <a:solidFill>
                  <a:schemeClr val="bg1"/>
                </a:solidFill>
                <a:latin typeface="Open Sans" pitchFamily="2" charset="0"/>
                <a:ea typeface="Open Sans" pitchFamily="2" charset="0"/>
                <a:cs typeface="Open Sans" pitchFamily="2" charset="0"/>
              </a:rPr>
              <a:t>BBER February 6.2024</a:t>
            </a:r>
          </a:p>
        </p:txBody>
      </p:sp>
      <p:pic>
        <p:nvPicPr>
          <p:cNvPr id="5" name="Picture 4" descr="A picture containing text, clipart, vector graphics&#10;&#10;Description automatically generated">
            <a:extLst>
              <a:ext uri="{FF2B5EF4-FFF2-40B4-BE49-F238E27FC236}">
                <a16:creationId xmlns:a16="http://schemas.microsoft.com/office/drawing/2014/main" id="{D8D31274-257E-46BF-BBEE-85D00E649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3146" y="555534"/>
            <a:ext cx="2057437" cy="949507"/>
          </a:xfrm>
          <a:prstGeom prst="rect">
            <a:avLst/>
          </a:prstGeom>
        </p:spPr>
      </p:pic>
      <p:pic>
        <p:nvPicPr>
          <p:cNvPr id="7" name="Picture 6">
            <a:extLst>
              <a:ext uri="{FF2B5EF4-FFF2-40B4-BE49-F238E27FC236}">
                <a16:creationId xmlns:a16="http://schemas.microsoft.com/office/drawing/2014/main" id="{7816BB2B-E094-4C01-836D-D51F8C998C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95" y="4155461"/>
            <a:ext cx="11242061" cy="749471"/>
          </a:xfrm>
          <a:prstGeom prst="rect">
            <a:avLst/>
          </a:prstGeom>
        </p:spPr>
      </p:pic>
      <p:sp>
        <p:nvSpPr>
          <p:cNvPr id="3" name="TextBox 2">
            <a:extLst>
              <a:ext uri="{FF2B5EF4-FFF2-40B4-BE49-F238E27FC236}">
                <a16:creationId xmlns:a16="http://schemas.microsoft.com/office/drawing/2014/main" id="{64DE6210-B281-B421-CD38-93938BD5D436}"/>
              </a:ext>
            </a:extLst>
          </p:cNvPr>
          <p:cNvSpPr txBox="1"/>
          <p:nvPr/>
        </p:nvSpPr>
        <p:spPr>
          <a:xfrm>
            <a:off x="1524000" y="5550430"/>
            <a:ext cx="8562280" cy="1200329"/>
          </a:xfrm>
          <a:prstGeom prst="rect">
            <a:avLst/>
          </a:prstGeom>
          <a:noFill/>
        </p:spPr>
        <p:txBody>
          <a:bodyPr wrap="none" rtlCol="0">
            <a:spAutoFit/>
          </a:bodyPr>
          <a:lstStyle/>
          <a:p>
            <a:r>
              <a:rPr lang="en-US" sz="3600" dirty="0">
                <a:solidFill>
                  <a:schemeClr val="bg1"/>
                </a:solidFill>
              </a:rPr>
              <a:t>James Williamson, Sage Appraisal &amp; Strategy</a:t>
            </a:r>
            <a:br>
              <a:rPr lang="en-US" sz="3600" dirty="0">
                <a:solidFill>
                  <a:schemeClr val="bg1"/>
                </a:solidFill>
              </a:rPr>
            </a:br>
            <a:r>
              <a:rPr lang="en-US" sz="3600" dirty="0">
                <a:solidFill>
                  <a:schemeClr val="bg1"/>
                </a:solidFill>
              </a:rPr>
              <a:t>Discover Kalispell Chamber Board of Director</a:t>
            </a:r>
          </a:p>
        </p:txBody>
      </p:sp>
    </p:spTree>
    <p:extLst>
      <p:ext uri="{BB962C8B-B14F-4D97-AF65-F5344CB8AC3E}">
        <p14:creationId xmlns:p14="http://schemas.microsoft.com/office/powerpoint/2010/main" val="4142282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22B6-D744-49AE-8E36-570787962D2B}"/>
              </a:ext>
            </a:extLst>
          </p:cNvPr>
          <p:cNvSpPr txBox="1">
            <a:spLocks/>
          </p:cNvSpPr>
          <p:nvPr/>
        </p:nvSpPr>
        <p:spPr>
          <a:xfrm>
            <a:off x="838200" y="365125"/>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Open Sans" pitchFamily="2" charset="0"/>
                <a:ea typeface="Open Sans" pitchFamily="2" charset="0"/>
                <a:cs typeface="Open Sans" pitchFamily="2" charset="0"/>
              </a:rPr>
              <a:t>Cost of Living Comparison</a:t>
            </a:r>
            <a:br>
              <a:rPr lang="en-US" b="1" dirty="0">
                <a:solidFill>
                  <a:schemeClr val="bg1"/>
                </a:solidFill>
                <a:latin typeface="Open Sans" pitchFamily="2" charset="0"/>
                <a:ea typeface="Open Sans" pitchFamily="2" charset="0"/>
                <a:cs typeface="Open Sans" pitchFamily="2" charset="0"/>
              </a:rPr>
            </a:br>
            <a:r>
              <a:rPr lang="en-US" sz="2900" b="1" dirty="0">
                <a:solidFill>
                  <a:schemeClr val="bg1"/>
                </a:solidFill>
                <a:latin typeface="Open Sans" pitchFamily="2" charset="0"/>
                <a:ea typeface="Open Sans" pitchFamily="2" charset="0"/>
                <a:cs typeface="Open Sans" pitchFamily="2" charset="0"/>
              </a:rPr>
              <a:t>compared to national average 2023</a:t>
            </a:r>
            <a:endParaRPr lang="en-US" sz="2900" dirty="0"/>
          </a:p>
        </p:txBody>
      </p:sp>
      <p:sp>
        <p:nvSpPr>
          <p:cNvPr id="4" name="TextBox 3">
            <a:extLst>
              <a:ext uri="{FF2B5EF4-FFF2-40B4-BE49-F238E27FC236}">
                <a16:creationId xmlns:a16="http://schemas.microsoft.com/office/drawing/2014/main" id="{D2B13B93-708E-40C7-A585-55F0A44D21DF}"/>
              </a:ext>
            </a:extLst>
          </p:cNvPr>
          <p:cNvSpPr txBox="1"/>
          <p:nvPr/>
        </p:nvSpPr>
        <p:spPr>
          <a:xfrm>
            <a:off x="798136" y="1693192"/>
            <a:ext cx="10595728" cy="4154984"/>
          </a:xfrm>
          <a:prstGeom prst="rect">
            <a:avLst/>
          </a:prstGeom>
          <a:noFill/>
        </p:spPr>
        <p:txBody>
          <a:bodyPr wrap="square" rtlCol="0">
            <a:spAutoFit/>
          </a:bodyPr>
          <a:lstStyle/>
          <a:p>
            <a:r>
              <a:rPr lang="en-US" sz="2400" b="1" dirty="0">
                <a:solidFill>
                  <a:schemeClr val="bg1"/>
                </a:solidFill>
                <a:latin typeface="Open Sans" pitchFamily="2" charset="0"/>
                <a:ea typeface="Open Sans" pitchFamily="2" charset="0"/>
                <a:cs typeface="Open Sans" pitchFamily="2" charset="0"/>
              </a:rPr>
              <a:t>Kalispell		Overall 		97.87%</a:t>
            </a:r>
          </a:p>
          <a:p>
            <a:r>
              <a:rPr lang="en-US" sz="2400" b="1" dirty="0">
                <a:solidFill>
                  <a:schemeClr val="bg1"/>
                </a:solidFill>
                <a:latin typeface="Open Sans" pitchFamily="2" charset="0"/>
                <a:ea typeface="Open Sans" pitchFamily="2" charset="0"/>
                <a:cs typeface="Open Sans" pitchFamily="2" charset="0"/>
              </a:rPr>
              <a:t>			Housing		-25.6%</a:t>
            </a:r>
            <a:br>
              <a:rPr lang="en-US" sz="2400" b="1" dirty="0">
                <a:solidFill>
                  <a:schemeClr val="bg1"/>
                </a:solidFill>
                <a:latin typeface="Open Sans" pitchFamily="2" charset="0"/>
                <a:ea typeface="Open Sans" pitchFamily="2" charset="0"/>
                <a:cs typeface="Open Sans" pitchFamily="2" charset="0"/>
              </a:rPr>
            </a:br>
            <a:endParaRPr lang="en-US" sz="2400" b="1" dirty="0">
              <a:solidFill>
                <a:schemeClr val="bg1"/>
              </a:solidFill>
              <a:latin typeface="Open Sans" pitchFamily="2" charset="0"/>
              <a:ea typeface="Open Sans" pitchFamily="2" charset="0"/>
              <a:cs typeface="Open Sans" pitchFamily="2" charset="0"/>
            </a:endParaRPr>
          </a:p>
          <a:p>
            <a:r>
              <a:rPr lang="en-US" sz="2400" b="1" dirty="0">
                <a:solidFill>
                  <a:schemeClr val="bg1"/>
                </a:solidFill>
                <a:latin typeface="Open Sans" pitchFamily="2" charset="0"/>
                <a:ea typeface="Open Sans" pitchFamily="2" charset="0"/>
                <a:cs typeface="Open Sans" pitchFamily="2" charset="0"/>
              </a:rPr>
              <a:t>Helena		Overall		103.46%</a:t>
            </a:r>
          </a:p>
          <a:p>
            <a:r>
              <a:rPr lang="en-US" sz="2400" b="1" dirty="0">
                <a:solidFill>
                  <a:schemeClr val="bg1"/>
                </a:solidFill>
                <a:latin typeface="Open Sans" pitchFamily="2" charset="0"/>
                <a:ea typeface="Open Sans" pitchFamily="2" charset="0"/>
                <a:cs typeface="Open Sans" pitchFamily="2" charset="0"/>
              </a:rPr>
              <a:t>			Housing		-26.8%</a:t>
            </a:r>
            <a:br>
              <a:rPr lang="en-US" sz="2400" b="1" dirty="0">
                <a:solidFill>
                  <a:schemeClr val="bg1"/>
                </a:solidFill>
                <a:latin typeface="Open Sans" pitchFamily="2" charset="0"/>
                <a:ea typeface="Open Sans" pitchFamily="2" charset="0"/>
                <a:cs typeface="Open Sans" pitchFamily="2" charset="0"/>
              </a:rPr>
            </a:br>
            <a:endParaRPr lang="en-US" sz="2400" b="1" dirty="0">
              <a:solidFill>
                <a:schemeClr val="bg1"/>
              </a:solidFill>
              <a:latin typeface="Open Sans" pitchFamily="2" charset="0"/>
              <a:ea typeface="Open Sans" pitchFamily="2" charset="0"/>
              <a:cs typeface="Open Sans" pitchFamily="2" charset="0"/>
            </a:endParaRPr>
          </a:p>
          <a:p>
            <a:r>
              <a:rPr lang="en-US" sz="2400" b="1" dirty="0">
                <a:solidFill>
                  <a:schemeClr val="bg1"/>
                </a:solidFill>
                <a:latin typeface="Open Sans" pitchFamily="2" charset="0"/>
                <a:ea typeface="Open Sans" pitchFamily="2" charset="0"/>
                <a:cs typeface="Open Sans" pitchFamily="2" charset="0"/>
              </a:rPr>
              <a:t>Missoula		Overall		101.96%</a:t>
            </a:r>
          </a:p>
          <a:p>
            <a:r>
              <a:rPr lang="en-US" sz="2400" b="1" dirty="0">
                <a:solidFill>
                  <a:schemeClr val="bg1"/>
                </a:solidFill>
                <a:latin typeface="Open Sans" pitchFamily="2" charset="0"/>
                <a:ea typeface="Open Sans" pitchFamily="2" charset="0"/>
                <a:cs typeface="Open Sans" pitchFamily="2" charset="0"/>
              </a:rPr>
              <a:t>			Housing		-26.8%</a:t>
            </a:r>
            <a:br>
              <a:rPr lang="en-US" sz="2400" b="1" dirty="0">
                <a:solidFill>
                  <a:schemeClr val="bg1"/>
                </a:solidFill>
                <a:latin typeface="Open Sans" pitchFamily="2" charset="0"/>
                <a:ea typeface="Open Sans" pitchFamily="2" charset="0"/>
                <a:cs typeface="Open Sans" pitchFamily="2" charset="0"/>
              </a:rPr>
            </a:br>
            <a:endParaRPr lang="en-US" sz="2400" b="1" dirty="0">
              <a:solidFill>
                <a:schemeClr val="bg1"/>
              </a:solidFill>
              <a:latin typeface="Open Sans" pitchFamily="2" charset="0"/>
              <a:ea typeface="Open Sans" pitchFamily="2" charset="0"/>
              <a:cs typeface="Open Sans" pitchFamily="2" charset="0"/>
            </a:endParaRPr>
          </a:p>
          <a:p>
            <a:r>
              <a:rPr lang="en-US" sz="2400" b="1" dirty="0">
                <a:solidFill>
                  <a:schemeClr val="bg1"/>
                </a:solidFill>
                <a:latin typeface="Open Sans" pitchFamily="2" charset="0"/>
                <a:ea typeface="Open Sans" pitchFamily="2" charset="0"/>
                <a:cs typeface="Open Sans" pitchFamily="2" charset="0"/>
              </a:rPr>
              <a:t>Bozeman		Overall		101.96%</a:t>
            </a:r>
          </a:p>
          <a:p>
            <a:r>
              <a:rPr lang="en-US" sz="2400" b="1" dirty="0">
                <a:solidFill>
                  <a:schemeClr val="bg1"/>
                </a:solidFill>
                <a:latin typeface="Open Sans" pitchFamily="2" charset="0"/>
                <a:ea typeface="Open Sans" pitchFamily="2" charset="0"/>
                <a:cs typeface="Open Sans" pitchFamily="2" charset="0"/>
              </a:rPr>
              <a:t>			Housing	</a:t>
            </a:r>
            <a:r>
              <a:rPr lang="en-US" sz="2400" b="1">
                <a:solidFill>
                  <a:schemeClr val="bg1"/>
                </a:solidFill>
                <a:latin typeface="Open Sans" pitchFamily="2" charset="0"/>
                <a:ea typeface="Open Sans" pitchFamily="2" charset="0"/>
                <a:cs typeface="Open Sans" pitchFamily="2" charset="0"/>
              </a:rPr>
              <a:t>	-26.8%</a:t>
            </a:r>
            <a:endParaRPr lang="en-US" sz="2400" b="1" dirty="0">
              <a:solidFill>
                <a:schemeClr val="bg1"/>
              </a:solidFill>
              <a:latin typeface="Open Sans" pitchFamily="2" charset="0"/>
              <a:ea typeface="Open Sans" pitchFamily="2" charset="0"/>
              <a:cs typeface="Open Sans" pitchFamily="2" charset="0"/>
            </a:endParaRPr>
          </a:p>
        </p:txBody>
      </p:sp>
      <p:pic>
        <p:nvPicPr>
          <p:cNvPr id="5" name="Picture 4" descr="A picture containing text, sign, tableware&#10;&#10;Description automatically generated">
            <a:extLst>
              <a:ext uri="{FF2B5EF4-FFF2-40B4-BE49-F238E27FC236}">
                <a16:creationId xmlns:a16="http://schemas.microsoft.com/office/drawing/2014/main" id="{E74EBF3C-E5CF-4BF7-A684-A2CEBF3E9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7193" y="3215287"/>
            <a:ext cx="2683194" cy="1235867"/>
          </a:xfrm>
          <a:prstGeom prst="rect">
            <a:avLst/>
          </a:prstGeom>
        </p:spPr>
      </p:pic>
      <p:sp>
        <p:nvSpPr>
          <p:cNvPr id="3" name="TextBox 2">
            <a:extLst>
              <a:ext uri="{FF2B5EF4-FFF2-40B4-BE49-F238E27FC236}">
                <a16:creationId xmlns:a16="http://schemas.microsoft.com/office/drawing/2014/main" id="{42D3AA9E-FF80-B490-10BF-4D29E3AB0539}"/>
              </a:ext>
            </a:extLst>
          </p:cNvPr>
          <p:cNvSpPr txBox="1"/>
          <p:nvPr/>
        </p:nvSpPr>
        <p:spPr>
          <a:xfrm>
            <a:off x="0" y="5887013"/>
            <a:ext cx="9272090" cy="523220"/>
          </a:xfrm>
          <a:prstGeom prst="rect">
            <a:avLst/>
          </a:prstGeom>
          <a:noFill/>
        </p:spPr>
        <p:txBody>
          <a:bodyPr wrap="none" rtlCol="0">
            <a:spAutoFit/>
          </a:bodyPr>
          <a:lstStyle/>
          <a:p>
            <a:r>
              <a:rPr lang="en-US" sz="1400" b="0" i="0" dirty="0">
                <a:solidFill>
                  <a:schemeClr val="bg1"/>
                </a:solidFill>
                <a:effectLst/>
                <a:latin typeface="Source Sans Pro" panose="020B0503030403020204" pitchFamily="34" charset="0"/>
              </a:rPr>
              <a:t>The calculations are based on the total cost of energy, food, healthcare, housing and transportation, among other factors.</a:t>
            </a:r>
          </a:p>
          <a:p>
            <a:r>
              <a:rPr lang="en-US" sz="1400" dirty="0">
                <a:solidFill>
                  <a:schemeClr val="bg1"/>
                </a:solidFill>
                <a:latin typeface="Source Sans Pro" panose="020B0503030403020204" pitchFamily="34" charset="0"/>
              </a:rPr>
              <a:t>Source: salary.com</a:t>
            </a:r>
            <a:endParaRPr lang="en-US" sz="1400" b="1" dirty="0">
              <a:solidFill>
                <a:schemeClr val="bg1"/>
              </a:solidFill>
            </a:endParaRPr>
          </a:p>
        </p:txBody>
      </p:sp>
    </p:spTree>
    <p:extLst>
      <p:ext uri="{BB962C8B-B14F-4D97-AF65-F5344CB8AC3E}">
        <p14:creationId xmlns:p14="http://schemas.microsoft.com/office/powerpoint/2010/main" val="3603250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70 Glenwood 70 Dr # B8, Kalispell, MT 59901 | realtor.com®">
            <a:extLst>
              <a:ext uri="{FF2B5EF4-FFF2-40B4-BE49-F238E27FC236}">
                <a16:creationId xmlns:a16="http://schemas.microsoft.com/office/drawing/2014/main" id="{D4FFE716-72AE-4161-8CF9-5AC7AC9812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20" r="-1" b="5287"/>
          <a:stretch/>
        </p:blipFill>
        <p:spPr bwMode="auto">
          <a:xfrm>
            <a:off x="5419264" y="3265080"/>
            <a:ext cx="6129269" cy="35929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100 Woodlands Way W-204, Kalispell, MT, 59901 — Point2">
            <a:extLst>
              <a:ext uri="{FF2B5EF4-FFF2-40B4-BE49-F238E27FC236}">
                <a16:creationId xmlns:a16="http://schemas.microsoft.com/office/drawing/2014/main" id="{BF347368-6C44-4D47-8E19-8AE6286E42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52" r="1" b="1"/>
          <a:stretch/>
        </p:blipFill>
        <p:spPr bwMode="auto">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7B43EA-9DA3-4067-9D54-58F783B2115A}"/>
              </a:ext>
            </a:extLst>
          </p:cNvPr>
          <p:cNvSpPr txBox="1"/>
          <p:nvPr/>
        </p:nvSpPr>
        <p:spPr>
          <a:xfrm>
            <a:off x="7534320" y="955429"/>
            <a:ext cx="2668103" cy="1354217"/>
          </a:xfrm>
          <a:prstGeom prst="rect">
            <a:avLst/>
          </a:prstGeom>
          <a:noFill/>
        </p:spPr>
        <p:txBody>
          <a:bodyPr wrap="none" rtlCol="0">
            <a:spAutoFit/>
          </a:bodyPr>
          <a:lstStyle/>
          <a:p>
            <a:r>
              <a:rPr lang="en-US" b="1" dirty="0">
                <a:solidFill>
                  <a:schemeClr val="bg1"/>
                </a:solidFill>
              </a:rPr>
              <a:t>WORKFORCE, </a:t>
            </a:r>
          </a:p>
          <a:p>
            <a:r>
              <a:rPr lang="en-US" sz="2800" b="1" dirty="0">
                <a:solidFill>
                  <a:schemeClr val="bg1"/>
                </a:solidFill>
              </a:rPr>
              <a:t>WORKFORCE</a:t>
            </a:r>
            <a:r>
              <a:rPr lang="en-US" b="1" dirty="0">
                <a:solidFill>
                  <a:schemeClr val="bg1"/>
                </a:solidFill>
              </a:rPr>
              <a:t>, </a:t>
            </a:r>
          </a:p>
          <a:p>
            <a:r>
              <a:rPr lang="en-US" sz="3600" b="1" dirty="0">
                <a:solidFill>
                  <a:schemeClr val="bg1"/>
                </a:solidFill>
              </a:rPr>
              <a:t>WORKFORCE</a:t>
            </a:r>
          </a:p>
        </p:txBody>
      </p:sp>
      <p:sp>
        <p:nvSpPr>
          <p:cNvPr id="8" name="TextBox 7">
            <a:extLst>
              <a:ext uri="{FF2B5EF4-FFF2-40B4-BE49-F238E27FC236}">
                <a16:creationId xmlns:a16="http://schemas.microsoft.com/office/drawing/2014/main" id="{E22EBF30-35B4-482A-8DEE-3F917D3C1EA0}"/>
              </a:ext>
            </a:extLst>
          </p:cNvPr>
          <p:cNvSpPr txBox="1"/>
          <p:nvPr/>
        </p:nvSpPr>
        <p:spPr>
          <a:xfrm>
            <a:off x="1784110" y="4481026"/>
            <a:ext cx="2031325" cy="1354217"/>
          </a:xfrm>
          <a:prstGeom prst="rect">
            <a:avLst/>
          </a:prstGeom>
          <a:noFill/>
        </p:spPr>
        <p:txBody>
          <a:bodyPr wrap="none" rtlCol="0">
            <a:spAutoFit/>
          </a:bodyPr>
          <a:lstStyle/>
          <a:p>
            <a:r>
              <a:rPr lang="en-US" b="1" dirty="0">
                <a:solidFill>
                  <a:schemeClr val="bg1"/>
                </a:solidFill>
              </a:rPr>
              <a:t>HOUSING, </a:t>
            </a:r>
          </a:p>
          <a:p>
            <a:r>
              <a:rPr lang="en-US" sz="2800" b="1" dirty="0">
                <a:solidFill>
                  <a:schemeClr val="bg1"/>
                </a:solidFill>
              </a:rPr>
              <a:t>HOUSING, </a:t>
            </a:r>
          </a:p>
          <a:p>
            <a:r>
              <a:rPr lang="en-US" sz="3600" b="1" dirty="0">
                <a:solidFill>
                  <a:schemeClr val="bg1"/>
                </a:solidFill>
              </a:rPr>
              <a:t>HOUSING</a:t>
            </a:r>
          </a:p>
        </p:txBody>
      </p:sp>
    </p:spTree>
    <p:extLst>
      <p:ext uri="{BB962C8B-B14F-4D97-AF65-F5344CB8AC3E}">
        <p14:creationId xmlns:p14="http://schemas.microsoft.com/office/powerpoint/2010/main" val="238163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EE698C-FC50-44BF-83E4-89AC871C0E63}"/>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b="1" kern="1200" dirty="0">
                <a:solidFill>
                  <a:srgbClr val="FFFFFF"/>
                </a:solidFill>
                <a:latin typeface="+mj-lt"/>
                <a:ea typeface="+mj-ea"/>
                <a:cs typeface="+mj-cs"/>
              </a:rPr>
              <a:t>City of Kalispell Permit Activity</a:t>
            </a:r>
          </a:p>
        </p:txBody>
      </p:sp>
      <p:pic>
        <p:nvPicPr>
          <p:cNvPr id="6" name="Picture 5" descr="A picture containing text, clipart, vector graphics&#10;&#10;Description automatically generated">
            <a:extLst>
              <a:ext uri="{FF2B5EF4-FFF2-40B4-BE49-F238E27FC236}">
                <a16:creationId xmlns:a16="http://schemas.microsoft.com/office/drawing/2014/main" id="{C57D2878-F3AE-4185-8F33-B0797E99B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679" y="0"/>
            <a:ext cx="2057437" cy="949507"/>
          </a:xfrm>
          <a:prstGeom prst="rect">
            <a:avLst/>
          </a:prstGeom>
        </p:spPr>
      </p:pic>
      <p:pic>
        <p:nvPicPr>
          <p:cNvPr id="4" name="Picture 3">
            <a:extLst>
              <a:ext uri="{FF2B5EF4-FFF2-40B4-BE49-F238E27FC236}">
                <a16:creationId xmlns:a16="http://schemas.microsoft.com/office/drawing/2014/main" id="{AC92E3FE-862D-8CDE-52CD-B622EE4C1837}"/>
              </a:ext>
            </a:extLst>
          </p:cNvPr>
          <p:cNvPicPr>
            <a:picLocks noChangeAspect="1"/>
          </p:cNvPicPr>
          <p:nvPr/>
        </p:nvPicPr>
        <p:blipFill>
          <a:blip r:embed="rId4"/>
          <a:stretch>
            <a:fillRect/>
          </a:stretch>
        </p:blipFill>
        <p:spPr>
          <a:xfrm>
            <a:off x="4930485" y="1358537"/>
            <a:ext cx="7197868" cy="4271632"/>
          </a:xfrm>
          <a:prstGeom prst="rect">
            <a:avLst/>
          </a:prstGeom>
        </p:spPr>
      </p:pic>
    </p:spTree>
    <p:extLst>
      <p:ext uri="{BB962C8B-B14F-4D97-AF65-F5344CB8AC3E}">
        <p14:creationId xmlns:p14="http://schemas.microsoft.com/office/powerpoint/2010/main" val="1559693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0B5B9-DA04-4648-B1EF-919E19D953BB}"/>
              </a:ext>
            </a:extLst>
          </p:cNvPr>
          <p:cNvSpPr>
            <a:spLocks noGrp="1"/>
          </p:cNvSpPr>
          <p:nvPr>
            <p:ph type="ctrTitle"/>
          </p:nvPr>
        </p:nvSpPr>
        <p:spPr>
          <a:xfrm>
            <a:off x="801099" y="1396289"/>
            <a:ext cx="4399093" cy="1325563"/>
          </a:xfrm>
        </p:spPr>
        <p:txBody>
          <a:bodyPr vert="horz" lIns="91440" tIns="45720" rIns="91440" bIns="45720" rtlCol="0" anchor="ctr">
            <a:normAutofit/>
          </a:bodyPr>
          <a:lstStyle/>
          <a:p>
            <a:pPr algn="l"/>
            <a:r>
              <a:rPr lang="en-US" sz="4400" b="1" dirty="0"/>
              <a:t>Multifamily Market</a:t>
            </a:r>
          </a:p>
        </p:txBody>
      </p:sp>
      <p:sp>
        <p:nvSpPr>
          <p:cNvPr id="6" name="TextBox 5">
            <a:extLst>
              <a:ext uri="{FF2B5EF4-FFF2-40B4-BE49-F238E27FC236}">
                <a16:creationId xmlns:a16="http://schemas.microsoft.com/office/drawing/2014/main" id="{8AA68D02-8B84-4A20-BEF6-BD09637CB799}"/>
              </a:ext>
            </a:extLst>
          </p:cNvPr>
          <p:cNvSpPr txBox="1"/>
          <p:nvPr/>
        </p:nvSpPr>
        <p:spPr>
          <a:xfrm>
            <a:off x="805544" y="2871982"/>
            <a:ext cx="4399094" cy="3181684"/>
          </a:xfrm>
          <a:prstGeom prst="rect">
            <a:avLst/>
          </a:prstGeom>
        </p:spPr>
        <p:txBody>
          <a:bodyPr vert="horz" lIns="91440" tIns="45720" rIns="91440" bIns="45720" rtlCol="0" anchor="t">
            <a:normAutofit lnSpcReduction="10000"/>
          </a:bodyPr>
          <a:lstStyle/>
          <a:p>
            <a:pPr indent="-228600">
              <a:lnSpc>
                <a:spcPct val="90000"/>
              </a:lnSpc>
              <a:spcAft>
                <a:spcPts val="600"/>
              </a:spcAft>
              <a:buFont typeface="Arial" panose="020B0604020202020204" pitchFamily="34" charset="0"/>
              <a:buChar char="•"/>
            </a:pPr>
            <a:r>
              <a:rPr lang="en-US" dirty="0"/>
              <a:t>The data indicates 60% of the rental population cannot afford the average rent in the Flathead Valley. 9% of the renters meet the affordability index requirement for the average rent and the remaining population exceeds the affordability index requirements.</a:t>
            </a:r>
          </a:p>
          <a:p>
            <a:pPr indent="-228600">
              <a:lnSpc>
                <a:spcPct val="90000"/>
              </a:lnSpc>
              <a:spcAft>
                <a:spcPts val="600"/>
              </a:spcAft>
              <a:buFont typeface="Arial" panose="020B0604020202020204" pitchFamily="34" charset="0"/>
              <a:buChar char="•"/>
            </a:pPr>
            <a:r>
              <a:rPr lang="en-US" dirty="0"/>
              <a:t>Studio apartments – average $1,100/month</a:t>
            </a:r>
          </a:p>
          <a:p>
            <a:pPr indent="-228600">
              <a:lnSpc>
                <a:spcPct val="90000"/>
              </a:lnSpc>
              <a:spcAft>
                <a:spcPts val="600"/>
              </a:spcAft>
              <a:buFont typeface="Arial" panose="020B0604020202020204" pitchFamily="34" charset="0"/>
              <a:buChar char="•"/>
            </a:pPr>
            <a:r>
              <a:rPr lang="en-US" dirty="0"/>
              <a:t>1 Bedroom/1 Bath – average over $1,450/month</a:t>
            </a:r>
          </a:p>
          <a:p>
            <a:pPr indent="-228600">
              <a:lnSpc>
                <a:spcPct val="90000"/>
              </a:lnSpc>
              <a:spcAft>
                <a:spcPts val="600"/>
              </a:spcAft>
              <a:buFont typeface="Arial" panose="020B0604020202020204" pitchFamily="34" charset="0"/>
              <a:buChar char="•"/>
            </a:pPr>
            <a:r>
              <a:rPr lang="en-US" dirty="0"/>
              <a:t>2 Bedroom/2 Bath – average over </a:t>
            </a:r>
            <a:r>
              <a:rPr lang="en-US"/>
              <a:t>$1,750</a:t>
            </a:r>
            <a:r>
              <a:rPr lang="en-US" dirty="0"/>
              <a:t>/month</a:t>
            </a:r>
          </a:p>
          <a:p>
            <a:pPr indent="-228600">
              <a:lnSpc>
                <a:spcPct val="90000"/>
              </a:lnSpc>
              <a:spcAft>
                <a:spcPts val="600"/>
              </a:spcAft>
              <a:buFont typeface="Arial" panose="020B0604020202020204" pitchFamily="34" charset="0"/>
              <a:buChar char="•"/>
            </a:pPr>
            <a:endParaRPr lang="en-US" dirty="0"/>
          </a:p>
        </p:txBody>
      </p:sp>
      <p:sp>
        <p:nvSpPr>
          <p:cNvPr id="14" name="Freeform: Shape 13">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9E108EC4-8D6A-458D-A5AE-069528EDD970}"/>
              </a:ext>
            </a:extLst>
          </p:cNvPr>
          <p:cNvPicPr>
            <a:picLocks noChangeAspect="1"/>
          </p:cNvPicPr>
          <p:nvPr/>
        </p:nvPicPr>
        <p:blipFill>
          <a:blip r:embed="rId3"/>
          <a:stretch>
            <a:fillRect/>
          </a:stretch>
        </p:blipFill>
        <p:spPr>
          <a:xfrm>
            <a:off x="6785812" y="599325"/>
            <a:ext cx="4260980" cy="3772266"/>
          </a:xfrm>
          <a:prstGeom prst="rect">
            <a:avLst/>
          </a:prstGeom>
        </p:spPr>
      </p:pic>
      <p:pic>
        <p:nvPicPr>
          <p:cNvPr id="11" name="Picture 10" descr="A picture containing text, sign, tableware&#10;&#10;Description automatically generated">
            <a:extLst>
              <a:ext uri="{FF2B5EF4-FFF2-40B4-BE49-F238E27FC236}">
                <a16:creationId xmlns:a16="http://schemas.microsoft.com/office/drawing/2014/main" id="{73D087FD-9901-430C-8B53-C8915EC4A8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7720" y="5139890"/>
            <a:ext cx="3310117" cy="1524625"/>
          </a:xfrm>
          <a:prstGeom prst="rect">
            <a:avLst/>
          </a:prstGeom>
        </p:spPr>
      </p:pic>
    </p:spTree>
    <p:extLst>
      <p:ext uri="{BB962C8B-B14F-4D97-AF65-F5344CB8AC3E}">
        <p14:creationId xmlns:p14="http://schemas.microsoft.com/office/powerpoint/2010/main" val="400196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F7130-DC65-4BE5-8C62-429B87512C73}"/>
              </a:ext>
            </a:extLst>
          </p:cNvPr>
          <p:cNvSpPr>
            <a:spLocks noGrp="1"/>
          </p:cNvSpPr>
          <p:nvPr>
            <p:ph type="title"/>
          </p:nvPr>
        </p:nvSpPr>
        <p:spPr/>
        <p:txBody>
          <a:bodyPr/>
          <a:lstStyle/>
          <a:p>
            <a:r>
              <a:rPr lang="en-US" dirty="0">
                <a:solidFill>
                  <a:schemeClr val="bg1"/>
                </a:solidFill>
                <a:latin typeface="Open Sans" pitchFamily="2" charset="0"/>
                <a:ea typeface="Open Sans" pitchFamily="2" charset="0"/>
                <a:cs typeface="Open Sans" pitchFamily="2" charset="0"/>
              </a:rPr>
              <a:t>Flathead County Sales Stats</a:t>
            </a:r>
          </a:p>
        </p:txBody>
      </p:sp>
      <p:pic>
        <p:nvPicPr>
          <p:cNvPr id="6" name="Picture 5" descr="A picture containing text, clipart, vector graphics&#10;&#10;Description automatically generated">
            <a:extLst>
              <a:ext uri="{FF2B5EF4-FFF2-40B4-BE49-F238E27FC236}">
                <a16:creationId xmlns:a16="http://schemas.microsoft.com/office/drawing/2014/main" id="{6C945280-AA82-4224-9BF8-5C76C35C7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4036" y="183823"/>
            <a:ext cx="2057437" cy="949507"/>
          </a:xfrm>
          <a:prstGeom prst="rect">
            <a:avLst/>
          </a:prstGeom>
        </p:spPr>
      </p:pic>
      <p:pic>
        <p:nvPicPr>
          <p:cNvPr id="12" name="Content Placeholder 11">
            <a:extLst>
              <a:ext uri="{FF2B5EF4-FFF2-40B4-BE49-F238E27FC236}">
                <a16:creationId xmlns:a16="http://schemas.microsoft.com/office/drawing/2014/main" id="{5F9617F4-CD18-D024-E7A8-22813E5FB6BC}"/>
              </a:ext>
            </a:extLst>
          </p:cNvPr>
          <p:cNvPicPr>
            <a:picLocks noGrp="1" noChangeAspect="1"/>
          </p:cNvPicPr>
          <p:nvPr>
            <p:ph idx="1"/>
          </p:nvPr>
        </p:nvPicPr>
        <p:blipFill>
          <a:blip r:embed="rId4"/>
          <a:stretch>
            <a:fillRect/>
          </a:stretch>
        </p:blipFill>
        <p:spPr>
          <a:xfrm>
            <a:off x="732448" y="1564368"/>
            <a:ext cx="8575574" cy="4351338"/>
          </a:xfrm>
        </p:spPr>
      </p:pic>
    </p:spTree>
    <p:extLst>
      <p:ext uri="{BB962C8B-B14F-4D97-AF65-F5344CB8AC3E}">
        <p14:creationId xmlns:p14="http://schemas.microsoft.com/office/powerpoint/2010/main" val="3148496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F7130-DC65-4BE5-8C62-429B87512C73}"/>
              </a:ext>
            </a:extLst>
          </p:cNvPr>
          <p:cNvSpPr>
            <a:spLocks noGrp="1"/>
          </p:cNvSpPr>
          <p:nvPr>
            <p:ph type="title"/>
          </p:nvPr>
        </p:nvSpPr>
        <p:spPr/>
        <p:txBody>
          <a:bodyPr/>
          <a:lstStyle/>
          <a:p>
            <a:r>
              <a:rPr lang="en-US" dirty="0">
                <a:solidFill>
                  <a:schemeClr val="bg1"/>
                </a:solidFill>
                <a:latin typeface="Open Sans" pitchFamily="2" charset="0"/>
                <a:ea typeface="Open Sans" pitchFamily="2" charset="0"/>
                <a:cs typeface="Open Sans" pitchFamily="2" charset="0"/>
              </a:rPr>
              <a:t>Kalispell Sales Stats</a:t>
            </a:r>
          </a:p>
        </p:txBody>
      </p:sp>
      <p:pic>
        <p:nvPicPr>
          <p:cNvPr id="6" name="Picture 5" descr="A picture containing text, clipart, vector graphics&#10;&#10;Description automatically generated">
            <a:extLst>
              <a:ext uri="{FF2B5EF4-FFF2-40B4-BE49-F238E27FC236}">
                <a16:creationId xmlns:a16="http://schemas.microsoft.com/office/drawing/2014/main" id="{6C945280-AA82-4224-9BF8-5C76C35C7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4036" y="183823"/>
            <a:ext cx="2057437" cy="949507"/>
          </a:xfrm>
          <a:prstGeom prst="rect">
            <a:avLst/>
          </a:prstGeom>
        </p:spPr>
      </p:pic>
      <p:pic>
        <p:nvPicPr>
          <p:cNvPr id="8" name="Content Placeholder 7">
            <a:extLst>
              <a:ext uri="{FF2B5EF4-FFF2-40B4-BE49-F238E27FC236}">
                <a16:creationId xmlns:a16="http://schemas.microsoft.com/office/drawing/2014/main" id="{F4D26CDD-4C20-570C-7E24-3284EF5B98E1}"/>
              </a:ext>
            </a:extLst>
          </p:cNvPr>
          <p:cNvPicPr>
            <a:picLocks noGrp="1" noChangeAspect="1"/>
          </p:cNvPicPr>
          <p:nvPr>
            <p:ph idx="1"/>
          </p:nvPr>
        </p:nvPicPr>
        <p:blipFill>
          <a:blip r:embed="rId4"/>
          <a:stretch>
            <a:fillRect/>
          </a:stretch>
        </p:blipFill>
        <p:spPr>
          <a:xfrm>
            <a:off x="699887" y="1456059"/>
            <a:ext cx="8991030" cy="4644063"/>
          </a:xfrm>
        </p:spPr>
      </p:pic>
    </p:spTree>
    <p:extLst>
      <p:ext uri="{BB962C8B-B14F-4D97-AF65-F5344CB8AC3E}">
        <p14:creationId xmlns:p14="http://schemas.microsoft.com/office/powerpoint/2010/main" val="819695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0B5B9-DA04-4648-B1EF-919E19D953BB}"/>
              </a:ext>
            </a:extLst>
          </p:cNvPr>
          <p:cNvSpPr>
            <a:spLocks noGrp="1"/>
          </p:cNvSpPr>
          <p:nvPr>
            <p:ph type="ctrTitle"/>
          </p:nvPr>
        </p:nvSpPr>
        <p:spPr>
          <a:xfrm>
            <a:off x="725685" y="331060"/>
            <a:ext cx="4399093" cy="1325563"/>
          </a:xfrm>
        </p:spPr>
        <p:txBody>
          <a:bodyPr vert="horz" lIns="91440" tIns="45720" rIns="91440" bIns="45720" rtlCol="0" anchor="ctr">
            <a:normAutofit/>
          </a:bodyPr>
          <a:lstStyle/>
          <a:p>
            <a:pPr algn="l"/>
            <a:r>
              <a:rPr lang="en-US" sz="4400" b="1" dirty="0"/>
              <a:t>2024 &amp; beyond…</a:t>
            </a:r>
            <a:br>
              <a:rPr lang="en-US" sz="4400" b="1" dirty="0"/>
            </a:br>
            <a:r>
              <a:rPr lang="en-US" sz="4400" b="1" dirty="0"/>
              <a:t>in Kalispell</a:t>
            </a:r>
          </a:p>
        </p:txBody>
      </p:sp>
      <p:sp>
        <p:nvSpPr>
          <p:cNvPr id="6" name="TextBox 5">
            <a:extLst>
              <a:ext uri="{FF2B5EF4-FFF2-40B4-BE49-F238E27FC236}">
                <a16:creationId xmlns:a16="http://schemas.microsoft.com/office/drawing/2014/main" id="{8AA68D02-8B84-4A20-BEF6-BD09637CB799}"/>
              </a:ext>
            </a:extLst>
          </p:cNvPr>
          <p:cNvSpPr txBox="1"/>
          <p:nvPr/>
        </p:nvSpPr>
        <p:spPr>
          <a:xfrm>
            <a:off x="725684" y="1769046"/>
            <a:ext cx="4399094" cy="3181684"/>
          </a:xfrm>
          <a:prstGeom prst="rect">
            <a:avLst/>
          </a:prstGeom>
        </p:spPr>
        <p:txBody>
          <a:bodyPr vert="horz" lIns="91440" tIns="45720" rIns="91440" bIns="45720" rtlCol="0" anchor="t">
            <a:normAutofit fontScale="92500" lnSpcReduction="20000"/>
          </a:bodyPr>
          <a:lstStyle/>
          <a:p>
            <a:pPr indent="-228600">
              <a:lnSpc>
                <a:spcPct val="90000"/>
              </a:lnSpc>
              <a:spcAft>
                <a:spcPts val="600"/>
              </a:spcAft>
              <a:buFont typeface="Arial" panose="020B0604020202020204" pitchFamily="34" charset="0"/>
              <a:buChar char="•"/>
            </a:pPr>
            <a:r>
              <a:rPr lang="en-US" dirty="0"/>
              <a:t>Workforce is, and will continue to be, an issue. </a:t>
            </a:r>
          </a:p>
          <a:p>
            <a:pPr indent="-228600">
              <a:lnSpc>
                <a:spcPct val="90000"/>
              </a:lnSpc>
              <a:spcAft>
                <a:spcPts val="600"/>
              </a:spcAft>
              <a:buFont typeface="Arial" panose="020B0604020202020204" pitchFamily="34" charset="0"/>
              <a:buChar char="•"/>
            </a:pPr>
            <a:r>
              <a:rPr lang="en-US" dirty="0"/>
              <a:t>Housing affordability and supply will continue to be an issue; however, supply chain issues are stabilizing and interest rates may start to fall. </a:t>
            </a:r>
          </a:p>
          <a:p>
            <a:pPr indent="-228600">
              <a:lnSpc>
                <a:spcPct val="90000"/>
              </a:lnSpc>
              <a:spcAft>
                <a:spcPts val="600"/>
              </a:spcAft>
              <a:buFont typeface="Arial" panose="020B0604020202020204" pitchFamily="34" charset="0"/>
              <a:buChar char="•"/>
            </a:pPr>
            <a:r>
              <a:rPr lang="en-US" dirty="0"/>
              <a:t>Childcare accessibility, affordability, and quality will continue to be an issue (however, the Kalispell Chamber Action Plan is underway).</a:t>
            </a:r>
          </a:p>
          <a:p>
            <a:pPr indent="-228600">
              <a:lnSpc>
                <a:spcPct val="90000"/>
              </a:lnSpc>
              <a:spcAft>
                <a:spcPts val="600"/>
              </a:spcAft>
              <a:buFont typeface="Arial" panose="020B0604020202020204" pitchFamily="34" charset="0"/>
              <a:buChar char="•"/>
            </a:pPr>
            <a:r>
              <a:rPr lang="en-US" dirty="0"/>
              <a:t>Growth impacts continue to emerge and need addressing. Vagrancy and homelessness, public safety issues </a:t>
            </a:r>
          </a:p>
          <a:p>
            <a:pPr indent="-228600">
              <a:lnSpc>
                <a:spcPct val="90000"/>
              </a:lnSpc>
              <a:spcAft>
                <a:spcPts val="600"/>
              </a:spcAft>
              <a:buFont typeface="Arial" panose="020B0604020202020204" pitchFamily="34" charset="0"/>
              <a:buChar char="•"/>
            </a:pPr>
            <a:r>
              <a:rPr lang="en-US" dirty="0"/>
              <a:t>Anticipate continued steady business and community growth as we saw in 2023. </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sp>
        <p:nvSpPr>
          <p:cNvPr id="14" name="Freeform: Shape 13">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descr="A picture containing text, sign, tableware&#10;&#10;Description automatically generated">
            <a:extLst>
              <a:ext uri="{FF2B5EF4-FFF2-40B4-BE49-F238E27FC236}">
                <a16:creationId xmlns:a16="http://schemas.microsoft.com/office/drawing/2014/main" id="{73D087FD-9901-430C-8B53-C8915EC4A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4701" y="1414753"/>
            <a:ext cx="3310117" cy="1524625"/>
          </a:xfrm>
          <a:prstGeom prst="rect">
            <a:avLst/>
          </a:prstGeom>
        </p:spPr>
      </p:pic>
      <p:pic>
        <p:nvPicPr>
          <p:cNvPr id="8" name="Picture 7">
            <a:extLst>
              <a:ext uri="{FF2B5EF4-FFF2-40B4-BE49-F238E27FC236}">
                <a16:creationId xmlns:a16="http://schemas.microsoft.com/office/drawing/2014/main" id="{0FB6D5B3-4FAE-4424-8FD6-0FD4A54D7B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753" y="5733795"/>
            <a:ext cx="11242061" cy="749471"/>
          </a:xfrm>
          <a:prstGeom prst="rect">
            <a:avLst/>
          </a:prstGeom>
        </p:spPr>
      </p:pic>
    </p:spTree>
    <p:extLst>
      <p:ext uri="{BB962C8B-B14F-4D97-AF65-F5344CB8AC3E}">
        <p14:creationId xmlns:p14="http://schemas.microsoft.com/office/powerpoint/2010/main" val="349349281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3E91FF-0DED-F4D7-225C-852305CC60B0}"/>
              </a:ext>
            </a:extLst>
          </p:cNvPr>
          <p:cNvPicPr>
            <a:picLocks noChangeAspect="1"/>
          </p:cNvPicPr>
          <p:nvPr/>
        </p:nvPicPr>
        <p:blipFill>
          <a:blip r:embed="rId3"/>
          <a:stretch>
            <a:fillRect/>
          </a:stretch>
        </p:blipFill>
        <p:spPr>
          <a:xfrm>
            <a:off x="1358537" y="154546"/>
            <a:ext cx="9474926" cy="6375043"/>
          </a:xfrm>
          <a:prstGeom prst="rect">
            <a:avLst/>
          </a:prstGeom>
        </p:spPr>
      </p:pic>
    </p:spTree>
    <p:extLst>
      <p:ext uri="{BB962C8B-B14F-4D97-AF65-F5344CB8AC3E}">
        <p14:creationId xmlns:p14="http://schemas.microsoft.com/office/powerpoint/2010/main" val="4134215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AC88F-130F-4E32-8BE4-48A0C78DEC04}"/>
              </a:ext>
            </a:extLst>
          </p:cNvPr>
          <p:cNvSpPr>
            <a:spLocks noGrp="1"/>
          </p:cNvSpPr>
          <p:nvPr>
            <p:ph type="title"/>
          </p:nvPr>
        </p:nvSpPr>
        <p:spPr/>
        <p:txBody>
          <a:bodyPr/>
          <a:lstStyle/>
          <a:p>
            <a:r>
              <a:rPr lang="en-US" b="1" dirty="0">
                <a:solidFill>
                  <a:schemeClr val="bg1"/>
                </a:solidFill>
                <a:latin typeface="Open Sans" pitchFamily="2" charset="0"/>
                <a:ea typeface="Open Sans" pitchFamily="2" charset="0"/>
                <a:cs typeface="Open Sans" pitchFamily="2" charset="0"/>
              </a:rPr>
              <a:t>Kalispell is Growing Up</a:t>
            </a:r>
            <a:br>
              <a:rPr lang="en-US" b="1" dirty="0">
                <a:solidFill>
                  <a:schemeClr val="bg1"/>
                </a:solidFill>
                <a:latin typeface="Open Sans" pitchFamily="2" charset="0"/>
                <a:ea typeface="Open Sans" pitchFamily="2" charset="0"/>
                <a:cs typeface="Open Sans" pitchFamily="2" charset="0"/>
              </a:rPr>
            </a:br>
            <a:r>
              <a:rPr lang="en-US" b="1" dirty="0">
                <a:solidFill>
                  <a:schemeClr val="bg1"/>
                </a:solidFill>
                <a:latin typeface="Open Sans" pitchFamily="2" charset="0"/>
                <a:ea typeface="Open Sans" pitchFamily="2" charset="0"/>
                <a:cs typeface="Open Sans" pitchFamily="2" charset="0"/>
              </a:rPr>
              <a:t>Slower…but steady as she goes</a:t>
            </a:r>
          </a:p>
        </p:txBody>
      </p:sp>
      <p:sp>
        <p:nvSpPr>
          <p:cNvPr id="5" name="TextBox 4">
            <a:extLst>
              <a:ext uri="{FF2B5EF4-FFF2-40B4-BE49-F238E27FC236}">
                <a16:creationId xmlns:a16="http://schemas.microsoft.com/office/drawing/2014/main" id="{37F91DC3-1B06-44B0-9BF4-28C052DD347B}"/>
              </a:ext>
            </a:extLst>
          </p:cNvPr>
          <p:cNvSpPr txBox="1"/>
          <p:nvPr/>
        </p:nvSpPr>
        <p:spPr>
          <a:xfrm>
            <a:off x="6019801" y="1850789"/>
            <a:ext cx="5181599" cy="369332"/>
          </a:xfrm>
          <a:prstGeom prst="rect">
            <a:avLst/>
          </a:prstGeom>
          <a:noFill/>
        </p:spPr>
        <p:txBody>
          <a:bodyPr wrap="square" rtlCol="0">
            <a:spAutoFit/>
          </a:bodyPr>
          <a:lstStyle/>
          <a:p>
            <a:pPr algn="ctr"/>
            <a:r>
              <a:rPr lang="en-US" b="1" dirty="0">
                <a:solidFill>
                  <a:schemeClr val="bg1"/>
                </a:solidFill>
                <a:latin typeface="Open Sans" pitchFamily="2" charset="0"/>
                <a:ea typeface="Open Sans" pitchFamily="2" charset="0"/>
                <a:cs typeface="Open Sans" pitchFamily="2" charset="0"/>
              </a:rPr>
              <a:t>Silos  - 40 Units opened February 1st</a:t>
            </a:r>
          </a:p>
        </p:txBody>
      </p:sp>
      <p:pic>
        <p:nvPicPr>
          <p:cNvPr id="9" name="Picture 8" descr="A picture containing text, clipart, vector graphics&#10;&#10;Description automatically generated">
            <a:extLst>
              <a:ext uri="{FF2B5EF4-FFF2-40B4-BE49-F238E27FC236}">
                <a16:creationId xmlns:a16="http://schemas.microsoft.com/office/drawing/2014/main" id="{EFB0C798-5B81-47AD-9E7A-008945563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7886" y="188512"/>
            <a:ext cx="2057437" cy="949507"/>
          </a:xfrm>
          <a:prstGeom prst="rect">
            <a:avLst/>
          </a:prstGeom>
        </p:spPr>
      </p:pic>
      <p:pic>
        <p:nvPicPr>
          <p:cNvPr id="1026" name="Picture 2" descr="First Phase of Silos Development Nears Completion - Flathead Beacon">
            <a:extLst>
              <a:ext uri="{FF2B5EF4-FFF2-40B4-BE49-F238E27FC236}">
                <a16:creationId xmlns:a16="http://schemas.microsoft.com/office/drawing/2014/main" id="{3DBFFEC6-236E-464D-9115-BB9D81C4FF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199" y="2233061"/>
            <a:ext cx="5120676" cy="34148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5A850C1-C5B9-8003-EA00-C92450C0621F}"/>
              </a:ext>
            </a:extLst>
          </p:cNvPr>
          <p:cNvSpPr txBox="1"/>
          <p:nvPr/>
        </p:nvSpPr>
        <p:spPr>
          <a:xfrm>
            <a:off x="990600" y="1852887"/>
            <a:ext cx="5181599" cy="369332"/>
          </a:xfrm>
          <a:prstGeom prst="rect">
            <a:avLst/>
          </a:prstGeom>
          <a:noFill/>
        </p:spPr>
        <p:txBody>
          <a:bodyPr wrap="square" rtlCol="0">
            <a:spAutoFit/>
          </a:bodyPr>
          <a:lstStyle/>
          <a:p>
            <a:pPr algn="ctr"/>
            <a:r>
              <a:rPr lang="en-US" b="1" dirty="0" err="1">
                <a:solidFill>
                  <a:schemeClr val="bg1"/>
                </a:solidFill>
                <a:latin typeface="Open Sans" pitchFamily="2" charset="0"/>
                <a:ea typeface="Open Sans" pitchFamily="2" charset="0"/>
                <a:cs typeface="Open Sans" pitchFamily="2" charset="0"/>
              </a:rPr>
              <a:t>ParkLine</a:t>
            </a:r>
            <a:r>
              <a:rPr lang="en-US" b="1" dirty="0">
                <a:solidFill>
                  <a:schemeClr val="bg1"/>
                </a:solidFill>
                <a:latin typeface="Open Sans" pitchFamily="2" charset="0"/>
                <a:ea typeface="Open Sans" pitchFamily="2" charset="0"/>
                <a:cs typeface="Open Sans" pitchFamily="2" charset="0"/>
              </a:rPr>
              <a:t> Towers</a:t>
            </a:r>
          </a:p>
        </p:txBody>
      </p:sp>
      <p:pic>
        <p:nvPicPr>
          <p:cNvPr id="12" name="Picture 11">
            <a:extLst>
              <a:ext uri="{FF2B5EF4-FFF2-40B4-BE49-F238E27FC236}">
                <a16:creationId xmlns:a16="http://schemas.microsoft.com/office/drawing/2014/main" id="{28726C64-A48A-9E0F-1242-1F9EB81F9AB5}"/>
              </a:ext>
            </a:extLst>
          </p:cNvPr>
          <p:cNvPicPr>
            <a:picLocks noChangeAspect="1"/>
          </p:cNvPicPr>
          <p:nvPr/>
        </p:nvPicPr>
        <p:blipFill>
          <a:blip r:embed="rId5"/>
          <a:stretch>
            <a:fillRect/>
          </a:stretch>
        </p:blipFill>
        <p:spPr>
          <a:xfrm>
            <a:off x="1616886" y="2220121"/>
            <a:ext cx="4048690" cy="1714739"/>
          </a:xfrm>
          <a:prstGeom prst="rect">
            <a:avLst/>
          </a:prstGeom>
        </p:spPr>
      </p:pic>
      <p:pic>
        <p:nvPicPr>
          <p:cNvPr id="6" name="Picture 5" descr="A building under construction in the snow&#10;&#10;Description automatically generated">
            <a:extLst>
              <a:ext uri="{FF2B5EF4-FFF2-40B4-BE49-F238E27FC236}">
                <a16:creationId xmlns:a16="http://schemas.microsoft.com/office/drawing/2014/main" id="{E0D8C53A-F62F-4C90-20F8-5BD8027DB8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565" y="3991041"/>
            <a:ext cx="4741333" cy="2667000"/>
          </a:xfrm>
          <a:prstGeom prst="rect">
            <a:avLst/>
          </a:prstGeom>
        </p:spPr>
      </p:pic>
    </p:spTree>
    <p:extLst>
      <p:ext uri="{BB962C8B-B14F-4D97-AF65-F5344CB8AC3E}">
        <p14:creationId xmlns:p14="http://schemas.microsoft.com/office/powerpoint/2010/main" val="3327820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82EC4-98C3-441C-B25A-183D32C78FD0}"/>
              </a:ext>
            </a:extLst>
          </p:cNvPr>
          <p:cNvSpPr>
            <a:spLocks noGrp="1"/>
          </p:cNvSpPr>
          <p:nvPr>
            <p:ph type="title"/>
          </p:nvPr>
        </p:nvSpPr>
        <p:spPr/>
        <p:txBody>
          <a:bodyPr/>
          <a:lstStyle/>
          <a:p>
            <a:r>
              <a:rPr lang="en-US" b="1" dirty="0">
                <a:solidFill>
                  <a:schemeClr val="bg1"/>
                </a:solidFill>
                <a:latin typeface="Open Sans" pitchFamily="2" charset="0"/>
                <a:ea typeface="Open Sans" pitchFamily="2" charset="0"/>
                <a:cs typeface="Open Sans" pitchFamily="2" charset="0"/>
              </a:rPr>
              <a:t>Stats - </a:t>
            </a:r>
          </a:p>
        </p:txBody>
      </p:sp>
      <p:sp>
        <p:nvSpPr>
          <p:cNvPr id="5" name="Text Placeholder 4">
            <a:extLst>
              <a:ext uri="{FF2B5EF4-FFF2-40B4-BE49-F238E27FC236}">
                <a16:creationId xmlns:a16="http://schemas.microsoft.com/office/drawing/2014/main" id="{A4FC3546-8D69-456F-BF40-0E245B98B462}"/>
              </a:ext>
            </a:extLst>
          </p:cNvPr>
          <p:cNvSpPr>
            <a:spLocks noGrp="1"/>
          </p:cNvSpPr>
          <p:nvPr>
            <p:ph type="body" sz="quarter" idx="3"/>
          </p:nvPr>
        </p:nvSpPr>
        <p:spPr>
          <a:xfrm>
            <a:off x="760409" y="1278732"/>
            <a:ext cx="5183188" cy="823912"/>
          </a:xfrm>
        </p:spPr>
        <p:txBody>
          <a:bodyPr>
            <a:normAutofit/>
          </a:bodyPr>
          <a:lstStyle/>
          <a:p>
            <a:pPr algn="ctr"/>
            <a:r>
              <a:rPr lang="en-US" sz="4800" dirty="0">
                <a:solidFill>
                  <a:schemeClr val="bg1"/>
                </a:solidFill>
              </a:rPr>
              <a:t>2022</a:t>
            </a:r>
          </a:p>
        </p:txBody>
      </p:sp>
      <p:sp>
        <p:nvSpPr>
          <p:cNvPr id="6" name="Content Placeholder 5">
            <a:extLst>
              <a:ext uri="{FF2B5EF4-FFF2-40B4-BE49-F238E27FC236}">
                <a16:creationId xmlns:a16="http://schemas.microsoft.com/office/drawing/2014/main" id="{05254292-2A59-4C81-B630-DEDE69AB1753}"/>
              </a:ext>
            </a:extLst>
          </p:cNvPr>
          <p:cNvSpPr>
            <a:spLocks noGrp="1"/>
          </p:cNvSpPr>
          <p:nvPr>
            <p:ph sz="quarter" idx="4"/>
          </p:nvPr>
        </p:nvSpPr>
        <p:spPr>
          <a:xfrm>
            <a:off x="760409" y="2002845"/>
            <a:ext cx="5183188" cy="2752512"/>
          </a:xfrm>
        </p:spPr>
        <p:txBody>
          <a:bodyPr>
            <a:normAutofit/>
          </a:bodyPr>
          <a:lstStyle/>
          <a:p>
            <a:r>
              <a:rPr lang="en-US" dirty="0">
                <a:solidFill>
                  <a:schemeClr val="bg1"/>
                </a:solidFill>
              </a:rPr>
              <a:t>Kalispell Population – 28,450</a:t>
            </a:r>
          </a:p>
          <a:p>
            <a:r>
              <a:rPr lang="en-US" dirty="0">
                <a:solidFill>
                  <a:schemeClr val="bg1"/>
                </a:solidFill>
              </a:rPr>
              <a:t>Flathead County – 108,386</a:t>
            </a:r>
          </a:p>
          <a:p>
            <a:r>
              <a:rPr lang="en-US" dirty="0">
                <a:solidFill>
                  <a:schemeClr val="bg1"/>
                </a:solidFill>
              </a:rPr>
              <a:t>Poverty Rate – 17.80%</a:t>
            </a:r>
          </a:p>
          <a:p>
            <a:r>
              <a:rPr lang="en-US" dirty="0">
                <a:solidFill>
                  <a:schemeClr val="bg1"/>
                </a:solidFill>
              </a:rPr>
              <a:t>Median Sales Home Price - $569,000 (Redfin)</a:t>
            </a:r>
          </a:p>
        </p:txBody>
      </p:sp>
      <p:pic>
        <p:nvPicPr>
          <p:cNvPr id="8" name="Picture 7" descr="A picture containing text, sign, tableware&#10;&#10;Description automatically generated">
            <a:extLst>
              <a:ext uri="{FF2B5EF4-FFF2-40B4-BE49-F238E27FC236}">
                <a16:creationId xmlns:a16="http://schemas.microsoft.com/office/drawing/2014/main" id="{6B7D78DF-5149-4EC5-96B8-67D4E4C9C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0627" y="365125"/>
            <a:ext cx="2444586" cy="1125965"/>
          </a:xfrm>
          <a:prstGeom prst="rect">
            <a:avLst/>
          </a:prstGeom>
        </p:spPr>
      </p:pic>
      <p:sp>
        <p:nvSpPr>
          <p:cNvPr id="9" name="Text Placeholder 8">
            <a:extLst>
              <a:ext uri="{FF2B5EF4-FFF2-40B4-BE49-F238E27FC236}">
                <a16:creationId xmlns:a16="http://schemas.microsoft.com/office/drawing/2014/main" id="{30894151-6B42-68D1-140F-286A1A5D87EE}"/>
              </a:ext>
            </a:extLst>
          </p:cNvPr>
          <p:cNvSpPr>
            <a:spLocks noGrp="1"/>
          </p:cNvSpPr>
          <p:nvPr>
            <p:ph type="body" idx="1"/>
          </p:nvPr>
        </p:nvSpPr>
        <p:spPr>
          <a:xfrm>
            <a:off x="5853783" y="1178933"/>
            <a:ext cx="5157787" cy="823912"/>
          </a:xfrm>
        </p:spPr>
        <p:txBody>
          <a:bodyPr>
            <a:normAutofit/>
          </a:bodyPr>
          <a:lstStyle/>
          <a:p>
            <a:pPr algn="ctr"/>
            <a:r>
              <a:rPr lang="en-US" sz="4800" dirty="0">
                <a:solidFill>
                  <a:schemeClr val="bg1"/>
                </a:solidFill>
              </a:rPr>
              <a:t>2023</a:t>
            </a:r>
          </a:p>
        </p:txBody>
      </p:sp>
      <p:sp>
        <p:nvSpPr>
          <p:cNvPr id="11" name="Content Placeholder 10">
            <a:extLst>
              <a:ext uri="{FF2B5EF4-FFF2-40B4-BE49-F238E27FC236}">
                <a16:creationId xmlns:a16="http://schemas.microsoft.com/office/drawing/2014/main" id="{1A98D83E-07FB-CC21-0069-56436854CDD6}"/>
              </a:ext>
            </a:extLst>
          </p:cNvPr>
          <p:cNvSpPr>
            <a:spLocks noGrp="1"/>
          </p:cNvSpPr>
          <p:nvPr>
            <p:ph sz="half" idx="2"/>
          </p:nvPr>
        </p:nvSpPr>
        <p:spPr>
          <a:xfrm>
            <a:off x="6197601" y="1993417"/>
            <a:ext cx="5157787" cy="3311828"/>
          </a:xfrm>
        </p:spPr>
        <p:txBody>
          <a:bodyPr>
            <a:normAutofit/>
          </a:bodyPr>
          <a:lstStyle/>
          <a:p>
            <a:r>
              <a:rPr lang="en-US" dirty="0">
                <a:solidFill>
                  <a:schemeClr val="bg1"/>
                </a:solidFill>
              </a:rPr>
              <a:t>Kalispell Population – 31,212</a:t>
            </a:r>
          </a:p>
          <a:p>
            <a:r>
              <a:rPr lang="en-US" dirty="0">
                <a:solidFill>
                  <a:schemeClr val="bg1"/>
                </a:solidFill>
              </a:rPr>
              <a:t>Flathead Population – 117,992</a:t>
            </a:r>
          </a:p>
          <a:p>
            <a:r>
              <a:rPr lang="en-US" dirty="0">
                <a:solidFill>
                  <a:schemeClr val="bg1"/>
                </a:solidFill>
              </a:rPr>
              <a:t>Poverty Rate – 9.2% (County)</a:t>
            </a:r>
          </a:p>
          <a:p>
            <a:r>
              <a:rPr lang="en-US" dirty="0">
                <a:solidFill>
                  <a:schemeClr val="bg1"/>
                </a:solidFill>
              </a:rPr>
              <a:t>Median Sales Home Price-County $567,500 (Redfin – down 15%) Peak: April 2022 $692,400</a:t>
            </a:r>
          </a:p>
          <a:p>
            <a:endParaRPr lang="en-US" dirty="0">
              <a:solidFill>
                <a:schemeClr val="bg1"/>
              </a:solidFill>
            </a:endParaRPr>
          </a:p>
        </p:txBody>
      </p:sp>
      <p:sp>
        <p:nvSpPr>
          <p:cNvPr id="12" name="TextBox 11">
            <a:extLst>
              <a:ext uri="{FF2B5EF4-FFF2-40B4-BE49-F238E27FC236}">
                <a16:creationId xmlns:a16="http://schemas.microsoft.com/office/drawing/2014/main" id="{A9C97AD4-6CF1-F0CE-56F9-ABD1A5927BB4}"/>
              </a:ext>
            </a:extLst>
          </p:cNvPr>
          <p:cNvSpPr txBox="1"/>
          <p:nvPr/>
        </p:nvSpPr>
        <p:spPr>
          <a:xfrm>
            <a:off x="2797122" y="6199188"/>
            <a:ext cx="5727273" cy="369332"/>
          </a:xfrm>
          <a:prstGeom prst="rect">
            <a:avLst/>
          </a:prstGeom>
          <a:noFill/>
        </p:spPr>
        <p:txBody>
          <a:bodyPr wrap="none" rtlCol="0">
            <a:spAutoFit/>
          </a:bodyPr>
          <a:lstStyle/>
          <a:p>
            <a:r>
              <a:rPr lang="en-US" dirty="0"/>
              <a:t>Source: US Census Bureau and worldpopulationreview.com</a:t>
            </a:r>
          </a:p>
        </p:txBody>
      </p:sp>
      <p:sp>
        <p:nvSpPr>
          <p:cNvPr id="13" name="TextBox 12">
            <a:extLst>
              <a:ext uri="{FF2B5EF4-FFF2-40B4-BE49-F238E27FC236}">
                <a16:creationId xmlns:a16="http://schemas.microsoft.com/office/drawing/2014/main" id="{4B4F437A-7DED-CC46-7420-BCDB90A6219F}"/>
              </a:ext>
            </a:extLst>
          </p:cNvPr>
          <p:cNvSpPr txBox="1"/>
          <p:nvPr/>
        </p:nvSpPr>
        <p:spPr>
          <a:xfrm>
            <a:off x="1123674" y="4915565"/>
            <a:ext cx="11248016"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chemeClr val="bg1"/>
                </a:solidFill>
              </a:rPr>
              <a:t>Flathead County has grown 20.68% since 2010. </a:t>
            </a:r>
          </a:p>
          <a:p>
            <a:pPr marL="342900" indent="-342900">
              <a:buFont typeface="Arial" panose="020B0604020202020204" pitchFamily="34" charset="0"/>
              <a:buChar char="•"/>
            </a:pPr>
            <a:r>
              <a:rPr lang="en-US" sz="2000" dirty="0">
                <a:solidFill>
                  <a:schemeClr val="bg1"/>
                </a:solidFill>
              </a:rPr>
              <a:t>Montana ranks 13</a:t>
            </a:r>
            <a:r>
              <a:rPr lang="en-US" sz="2000" baseline="30000" dirty="0">
                <a:solidFill>
                  <a:schemeClr val="bg1"/>
                </a:solidFill>
              </a:rPr>
              <a:t>th</a:t>
            </a:r>
            <a:r>
              <a:rPr lang="en-US" sz="2000" dirty="0">
                <a:solidFill>
                  <a:schemeClr val="bg1"/>
                </a:solidFill>
              </a:rPr>
              <a:t> in the nation for largest percentage of in-migration from 2020 to 2022 with 39,041.</a:t>
            </a:r>
          </a:p>
          <a:p>
            <a:pPr marL="342900" indent="-342900">
              <a:buFont typeface="Arial" panose="020B0604020202020204" pitchFamily="34" charset="0"/>
              <a:buChar char="•"/>
            </a:pPr>
            <a:r>
              <a:rPr lang="en-US" sz="2000" dirty="0">
                <a:solidFill>
                  <a:schemeClr val="bg1"/>
                </a:solidFill>
              </a:rPr>
              <a:t>Housing supply grew by 6.2% from 2010 – 2020, while the population grew by 14.8%</a:t>
            </a:r>
          </a:p>
        </p:txBody>
      </p:sp>
    </p:spTree>
    <p:extLst>
      <p:ext uri="{BB962C8B-B14F-4D97-AF65-F5344CB8AC3E}">
        <p14:creationId xmlns:p14="http://schemas.microsoft.com/office/powerpoint/2010/main" val="766600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50C09-1DB6-E5DE-2464-C06C1BE3580C}"/>
              </a:ext>
            </a:extLst>
          </p:cNvPr>
          <p:cNvSpPr>
            <a:spLocks noGrp="1"/>
          </p:cNvSpPr>
          <p:nvPr>
            <p:ph type="title"/>
          </p:nvPr>
        </p:nvSpPr>
        <p:spPr/>
        <p:txBody>
          <a:bodyPr/>
          <a:lstStyle/>
          <a:p>
            <a:r>
              <a:rPr lang="en-US" b="1" dirty="0">
                <a:solidFill>
                  <a:schemeClr val="bg1"/>
                </a:solidFill>
              </a:rPr>
              <a:t>Speaking of Population…Fun Fact</a:t>
            </a:r>
          </a:p>
        </p:txBody>
      </p:sp>
      <p:pic>
        <p:nvPicPr>
          <p:cNvPr id="4" name="Picture 3">
            <a:extLst>
              <a:ext uri="{FF2B5EF4-FFF2-40B4-BE49-F238E27FC236}">
                <a16:creationId xmlns:a16="http://schemas.microsoft.com/office/drawing/2014/main" id="{C179F8D4-B5C5-78B4-8242-1882C2A6711B}"/>
              </a:ext>
            </a:extLst>
          </p:cNvPr>
          <p:cNvPicPr>
            <a:picLocks noChangeAspect="1"/>
          </p:cNvPicPr>
          <p:nvPr/>
        </p:nvPicPr>
        <p:blipFill>
          <a:blip r:embed="rId3"/>
          <a:stretch>
            <a:fillRect/>
          </a:stretch>
        </p:blipFill>
        <p:spPr>
          <a:xfrm>
            <a:off x="2222627" y="1381560"/>
            <a:ext cx="5018820" cy="4273889"/>
          </a:xfrm>
          <a:prstGeom prst="rect">
            <a:avLst/>
          </a:prstGeom>
        </p:spPr>
      </p:pic>
    </p:spTree>
    <p:extLst>
      <p:ext uri="{BB962C8B-B14F-4D97-AF65-F5344CB8AC3E}">
        <p14:creationId xmlns:p14="http://schemas.microsoft.com/office/powerpoint/2010/main" val="792462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F3D04-7CFF-4B65-942F-7A096BAF5BA2}"/>
              </a:ext>
            </a:extLst>
          </p:cNvPr>
          <p:cNvSpPr>
            <a:spLocks noGrp="1"/>
          </p:cNvSpPr>
          <p:nvPr>
            <p:ph type="title"/>
          </p:nvPr>
        </p:nvSpPr>
        <p:spPr/>
        <p:txBody>
          <a:bodyPr/>
          <a:lstStyle/>
          <a:p>
            <a:r>
              <a:rPr lang="en-US" b="1" dirty="0">
                <a:solidFill>
                  <a:schemeClr val="bg1"/>
                </a:solidFill>
                <a:latin typeface="Open Sans" pitchFamily="2" charset="0"/>
                <a:ea typeface="Open Sans" pitchFamily="2" charset="0"/>
                <a:cs typeface="Open Sans" pitchFamily="2" charset="0"/>
              </a:rPr>
              <a:t>2023 Kalispell Business &amp; Community Highlights</a:t>
            </a:r>
          </a:p>
        </p:txBody>
      </p:sp>
      <p:pic>
        <p:nvPicPr>
          <p:cNvPr id="3" name="Picture 2" descr="A picture containing text, clipart, vector graphics&#10;&#10;Description automatically generated">
            <a:extLst>
              <a:ext uri="{FF2B5EF4-FFF2-40B4-BE49-F238E27FC236}">
                <a16:creationId xmlns:a16="http://schemas.microsoft.com/office/drawing/2014/main" id="{CDB6FB72-5666-421E-ACBD-E3355EC39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3782" y="5543368"/>
            <a:ext cx="2057437" cy="949507"/>
          </a:xfrm>
          <a:prstGeom prst="rect">
            <a:avLst/>
          </a:prstGeom>
        </p:spPr>
      </p:pic>
      <p:sp>
        <p:nvSpPr>
          <p:cNvPr id="5" name="TextBox 4">
            <a:extLst>
              <a:ext uri="{FF2B5EF4-FFF2-40B4-BE49-F238E27FC236}">
                <a16:creationId xmlns:a16="http://schemas.microsoft.com/office/drawing/2014/main" id="{105B9E64-BE96-4E51-A6F1-1E1D500A676E}"/>
              </a:ext>
            </a:extLst>
          </p:cNvPr>
          <p:cNvSpPr txBox="1"/>
          <p:nvPr/>
        </p:nvSpPr>
        <p:spPr>
          <a:xfrm>
            <a:off x="530218" y="3133938"/>
            <a:ext cx="10595728" cy="2246769"/>
          </a:xfrm>
          <a:prstGeom prst="rect">
            <a:avLst/>
          </a:prstGeom>
          <a:noFill/>
        </p:spPr>
        <p:txBody>
          <a:bodyPr wrap="square" rtlCol="0">
            <a:spAutoFit/>
          </a:bodyPr>
          <a:lstStyle/>
          <a:p>
            <a:br>
              <a:rPr lang="en-US" sz="2000" dirty="0">
                <a:solidFill>
                  <a:schemeClr val="bg1"/>
                </a:solidFill>
              </a:rPr>
            </a:b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Parkline Towers going up, up, up! The old Ford Dealership site above the entrance to Evergreen and on the Park Line Trail.  224 Units with planned completion in 2024. Adding much needed variable inventory to Kalispell. </a:t>
            </a:r>
            <a:br>
              <a:rPr lang="en-US" sz="2000" dirty="0">
                <a:solidFill>
                  <a:schemeClr val="bg1"/>
                </a:solidFill>
              </a:rPr>
            </a:b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Flathead Valley Community College received a $4 million donation for an Entrepreneurship center. </a:t>
            </a:r>
          </a:p>
        </p:txBody>
      </p:sp>
      <p:pic>
        <p:nvPicPr>
          <p:cNvPr id="6" name="Picture 5">
            <a:extLst>
              <a:ext uri="{FF2B5EF4-FFF2-40B4-BE49-F238E27FC236}">
                <a16:creationId xmlns:a16="http://schemas.microsoft.com/office/drawing/2014/main" id="{1B01A599-E40C-B4AB-1339-DF586B77F190}"/>
              </a:ext>
            </a:extLst>
          </p:cNvPr>
          <p:cNvPicPr>
            <a:picLocks noChangeAspect="1"/>
          </p:cNvPicPr>
          <p:nvPr/>
        </p:nvPicPr>
        <p:blipFill>
          <a:blip r:embed="rId4"/>
          <a:stretch>
            <a:fillRect/>
          </a:stretch>
        </p:blipFill>
        <p:spPr>
          <a:xfrm>
            <a:off x="5722070" y="1241600"/>
            <a:ext cx="4543720" cy="2425428"/>
          </a:xfrm>
          <a:prstGeom prst="rect">
            <a:avLst/>
          </a:prstGeom>
        </p:spPr>
      </p:pic>
      <p:pic>
        <p:nvPicPr>
          <p:cNvPr id="1026" name="Picture 2" descr="Big News stamp Stock Vector | Adobe Stock">
            <a:extLst>
              <a:ext uri="{FF2B5EF4-FFF2-40B4-BE49-F238E27FC236}">
                <a16:creationId xmlns:a16="http://schemas.microsoft.com/office/drawing/2014/main" id="{554DEFED-3B33-24F1-00E2-C2D36A4510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8442" y="1653042"/>
            <a:ext cx="2029607" cy="177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941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C876C-76BD-41D1-BFD5-5BA74FD536AA}"/>
              </a:ext>
            </a:extLst>
          </p:cNvPr>
          <p:cNvSpPr>
            <a:spLocks noGrp="1"/>
          </p:cNvSpPr>
          <p:nvPr>
            <p:ph type="title"/>
          </p:nvPr>
        </p:nvSpPr>
        <p:spPr/>
        <p:txBody>
          <a:bodyPr>
            <a:normAutofit fontScale="90000"/>
          </a:bodyPr>
          <a:lstStyle/>
          <a:p>
            <a:br>
              <a:rPr lang="en-US" b="1" dirty="0">
                <a:solidFill>
                  <a:schemeClr val="bg1"/>
                </a:solidFill>
                <a:latin typeface="Open Sans" pitchFamily="2" charset="0"/>
                <a:ea typeface="Open Sans" pitchFamily="2" charset="0"/>
                <a:cs typeface="Open Sans" pitchFamily="2" charset="0"/>
              </a:rPr>
            </a:br>
            <a:r>
              <a:rPr lang="en-US" b="1" dirty="0">
                <a:solidFill>
                  <a:schemeClr val="bg1"/>
                </a:solidFill>
                <a:latin typeface="Open Sans" pitchFamily="2" charset="0"/>
                <a:ea typeface="Open Sans" pitchFamily="2" charset="0"/>
                <a:cs typeface="Open Sans" pitchFamily="2" charset="0"/>
              </a:rPr>
              <a:t>2023 Kalispell Business &amp; Community Highlights</a:t>
            </a:r>
            <a:endParaRPr lang="en-US" dirty="0"/>
          </a:p>
        </p:txBody>
      </p:sp>
      <p:sp>
        <p:nvSpPr>
          <p:cNvPr id="3" name="Title 1">
            <a:extLst>
              <a:ext uri="{FF2B5EF4-FFF2-40B4-BE49-F238E27FC236}">
                <a16:creationId xmlns:a16="http://schemas.microsoft.com/office/drawing/2014/main" id="{A9741B67-3409-4000-A1CD-2F6C61C8FFDD}"/>
              </a:ext>
            </a:extLst>
          </p:cNvPr>
          <p:cNvSpPr txBox="1">
            <a:spLocks/>
          </p:cNvSpPr>
          <p:nvPr/>
        </p:nvSpPr>
        <p:spPr>
          <a:xfrm>
            <a:off x="1111577" y="27662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Open Sans" pitchFamily="2" charset="0"/>
              <a:ea typeface="Open Sans" pitchFamily="2" charset="0"/>
              <a:cs typeface="Open Sans" pitchFamily="2" charset="0"/>
            </a:endParaRPr>
          </a:p>
        </p:txBody>
      </p:sp>
      <p:pic>
        <p:nvPicPr>
          <p:cNvPr id="4" name="Picture 3" descr="A picture containing text, clipart, vector graphics&#10;&#10;Description automatically generated">
            <a:extLst>
              <a:ext uri="{FF2B5EF4-FFF2-40B4-BE49-F238E27FC236}">
                <a16:creationId xmlns:a16="http://schemas.microsoft.com/office/drawing/2014/main" id="{BE67C6DE-A06B-47AC-9A67-916AC5E88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740" y="1428680"/>
            <a:ext cx="2057437" cy="949507"/>
          </a:xfrm>
          <a:prstGeom prst="rect">
            <a:avLst/>
          </a:prstGeom>
        </p:spPr>
      </p:pic>
      <p:sp>
        <p:nvSpPr>
          <p:cNvPr id="5" name="TextBox 4">
            <a:extLst>
              <a:ext uri="{FF2B5EF4-FFF2-40B4-BE49-F238E27FC236}">
                <a16:creationId xmlns:a16="http://schemas.microsoft.com/office/drawing/2014/main" id="{5A599F42-2B59-46E3-B4C2-737C03A46BFF}"/>
              </a:ext>
            </a:extLst>
          </p:cNvPr>
          <p:cNvSpPr txBox="1"/>
          <p:nvPr/>
        </p:nvSpPr>
        <p:spPr>
          <a:xfrm>
            <a:off x="758072" y="2507531"/>
            <a:ext cx="10595728"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rPr>
              <a:t>Pioneer Baseball’s newest team, Glacier Range Riders - The Kelly family hosted Opening Day June 14, 2022. Facilities and Club House continued expansion and were completed in 2023. </a:t>
            </a:r>
            <a:br>
              <a:rPr lang="en-US" sz="2000" dirty="0">
                <a:solidFill>
                  <a:schemeClr val="bg1"/>
                </a:solidFill>
              </a:rPr>
            </a:b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With the rise in interest rates and slower immigration, we have seen the market cooling in Kalispell and the Flathead. Realtors and mortgage lenders continued to see sales, but more days on market, lower selling prices, and higher levels of inventory. </a:t>
            </a:r>
            <a:br>
              <a:rPr lang="en-US" sz="2000" dirty="0">
                <a:solidFill>
                  <a:schemeClr val="bg1"/>
                </a:solidFill>
              </a:rPr>
            </a:b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Glacier Park International Airport experienced a 1% increase in enplanements over 2021 and the highest number ever. Due to lack of crews and high jet fuel prices, we lost two airlines in 2022. The terminal expansion broke ground and Phase 1 is to be completed in 2023. The cost for phase 2 has increased substantially so grants are being written and there may be adjustments to phase 2 to deal with these increases. </a:t>
            </a:r>
            <a:endParaRPr lang="en-US" sz="2000" b="1" dirty="0">
              <a:solidFill>
                <a:schemeClr val="bg1"/>
              </a:solidFill>
            </a:endParaRPr>
          </a:p>
        </p:txBody>
      </p:sp>
    </p:spTree>
    <p:extLst>
      <p:ext uri="{BB962C8B-B14F-4D97-AF65-F5344CB8AC3E}">
        <p14:creationId xmlns:p14="http://schemas.microsoft.com/office/powerpoint/2010/main" val="1820818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24DD-3298-419C-9291-E5243A863DCB}"/>
              </a:ext>
            </a:extLst>
          </p:cNvPr>
          <p:cNvSpPr txBox="1">
            <a:spLocks/>
          </p:cNvSpPr>
          <p:nvPr/>
        </p:nvSpPr>
        <p:spPr>
          <a:xfrm>
            <a:off x="838200" y="365126"/>
            <a:ext cx="10515600" cy="8235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Open Sans" pitchFamily="2" charset="0"/>
                <a:ea typeface="Open Sans" pitchFamily="2" charset="0"/>
                <a:cs typeface="Open Sans" pitchFamily="2" charset="0"/>
              </a:rPr>
              <a:t>Kalispell Economy</a:t>
            </a:r>
          </a:p>
        </p:txBody>
      </p:sp>
      <p:sp>
        <p:nvSpPr>
          <p:cNvPr id="4" name="TextBox 3">
            <a:extLst>
              <a:ext uri="{FF2B5EF4-FFF2-40B4-BE49-F238E27FC236}">
                <a16:creationId xmlns:a16="http://schemas.microsoft.com/office/drawing/2014/main" id="{3EF527A0-E36D-4D26-898D-7B84C4E90FFC}"/>
              </a:ext>
            </a:extLst>
          </p:cNvPr>
          <p:cNvSpPr txBox="1"/>
          <p:nvPr/>
        </p:nvSpPr>
        <p:spPr>
          <a:xfrm>
            <a:off x="758072" y="1351948"/>
            <a:ext cx="10595728" cy="2831544"/>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Open Sans" pitchFamily="2" charset="0"/>
                <a:ea typeface="Open Sans" pitchFamily="2" charset="0"/>
                <a:cs typeface="Open Sans" pitchFamily="2" charset="0"/>
              </a:rPr>
              <a:t>Technology &amp; Innovation Manufacturing</a:t>
            </a:r>
          </a:p>
          <a:p>
            <a:pPr marL="285750" indent="-285750">
              <a:buFont typeface="Arial" panose="020B0604020202020204" pitchFamily="34" charset="0"/>
              <a:buChar char="•"/>
            </a:pPr>
            <a:r>
              <a:rPr lang="en-US" sz="4000" dirty="0">
                <a:solidFill>
                  <a:schemeClr val="bg1"/>
                </a:solidFill>
                <a:latin typeface="Open Sans" pitchFamily="2" charset="0"/>
                <a:ea typeface="Open Sans" pitchFamily="2" charset="0"/>
                <a:cs typeface="Open Sans" pitchFamily="2" charset="0"/>
              </a:rPr>
              <a:t>Healthcare</a:t>
            </a:r>
          </a:p>
          <a:p>
            <a:pPr marL="285750" indent="-285750">
              <a:buFont typeface="Arial" panose="020B0604020202020204" pitchFamily="34" charset="0"/>
              <a:buChar char="•"/>
            </a:pPr>
            <a:r>
              <a:rPr lang="en-US" sz="4000" dirty="0">
                <a:solidFill>
                  <a:schemeClr val="bg1"/>
                </a:solidFill>
                <a:latin typeface="Open Sans" pitchFamily="2" charset="0"/>
                <a:ea typeface="Open Sans" pitchFamily="2" charset="0"/>
                <a:cs typeface="Open Sans" pitchFamily="2" charset="0"/>
              </a:rPr>
              <a:t>Tourism</a:t>
            </a:r>
          </a:p>
          <a:p>
            <a:pPr marL="742950" lvl="1" indent="-285750">
              <a:buFont typeface="Arial" panose="020B0604020202020204" pitchFamily="34" charset="0"/>
              <a:buChar char="•"/>
            </a:pPr>
            <a:r>
              <a:rPr lang="en-US" sz="4000" dirty="0">
                <a:solidFill>
                  <a:schemeClr val="bg1"/>
                </a:solidFill>
                <a:latin typeface="Open Sans" pitchFamily="2" charset="0"/>
                <a:ea typeface="Open Sans" pitchFamily="2" charset="0"/>
                <a:cs typeface="Open Sans" pitchFamily="2" charset="0"/>
              </a:rPr>
              <a:t>Economic Impact: </a:t>
            </a:r>
          </a:p>
          <a:p>
            <a:pPr marL="285750" indent="-285750">
              <a:buFont typeface="Arial" panose="020B0604020202020204" pitchFamily="34" charset="0"/>
              <a:buChar char="•"/>
            </a:pPr>
            <a:endParaRPr lang="en-US" dirty="0"/>
          </a:p>
        </p:txBody>
      </p:sp>
      <p:pic>
        <p:nvPicPr>
          <p:cNvPr id="7" name="Picture 6" descr="A picture containing text, sign, tableware&#10;&#10;Description automatically generated">
            <a:extLst>
              <a:ext uri="{FF2B5EF4-FFF2-40B4-BE49-F238E27FC236}">
                <a16:creationId xmlns:a16="http://schemas.microsoft.com/office/drawing/2014/main" id="{4B0A0B91-97DE-47FA-A2DD-D2C884E66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3746" y="365126"/>
            <a:ext cx="2244347" cy="1033736"/>
          </a:xfrm>
          <a:prstGeom prst="rect">
            <a:avLst/>
          </a:prstGeom>
        </p:spPr>
      </p:pic>
      <p:pic>
        <p:nvPicPr>
          <p:cNvPr id="6" name="Picture 5" descr="A blue and orange text with icons&#10;&#10;Description automatically generated with medium confidence">
            <a:extLst>
              <a:ext uri="{FF2B5EF4-FFF2-40B4-BE49-F238E27FC236}">
                <a16:creationId xmlns:a16="http://schemas.microsoft.com/office/drawing/2014/main" id="{4B1E46E8-FAA7-226B-C3C9-28E2D17B37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7551" y="3984576"/>
            <a:ext cx="6104111" cy="2556557"/>
          </a:xfrm>
          <a:prstGeom prst="rect">
            <a:avLst/>
          </a:prstGeom>
        </p:spPr>
      </p:pic>
      <p:pic>
        <p:nvPicPr>
          <p:cNvPr id="10" name="Picture 9" descr="A diagram of a pie chart&#10;&#10;Description automatically generated">
            <a:extLst>
              <a:ext uri="{FF2B5EF4-FFF2-40B4-BE49-F238E27FC236}">
                <a16:creationId xmlns:a16="http://schemas.microsoft.com/office/drawing/2014/main" id="{3589FBF7-9A80-3EE9-B819-18B5080E75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500" y="3984576"/>
            <a:ext cx="3158838" cy="2334403"/>
          </a:xfrm>
          <a:prstGeom prst="rect">
            <a:avLst/>
          </a:prstGeom>
        </p:spPr>
      </p:pic>
    </p:spTree>
    <p:extLst>
      <p:ext uri="{BB962C8B-B14F-4D97-AF65-F5344CB8AC3E}">
        <p14:creationId xmlns:p14="http://schemas.microsoft.com/office/powerpoint/2010/main" val="2546437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BEB06-69BE-4CA3-A226-D83A34E56759}"/>
              </a:ext>
            </a:extLst>
          </p:cNvPr>
          <p:cNvSpPr txBox="1">
            <a:spLocks/>
          </p:cNvSpPr>
          <p:nvPr/>
        </p:nvSpPr>
        <p:spPr>
          <a:xfrm>
            <a:off x="838200" y="365125"/>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b="1" dirty="0">
                <a:solidFill>
                  <a:schemeClr val="bg1"/>
                </a:solidFill>
                <a:latin typeface="Open Sans" pitchFamily="2" charset="0"/>
                <a:ea typeface="Open Sans" pitchFamily="2" charset="0"/>
                <a:cs typeface="Open Sans" pitchFamily="2" charset="0"/>
              </a:rPr>
            </a:br>
            <a:r>
              <a:rPr lang="en-US" b="1" dirty="0">
                <a:solidFill>
                  <a:schemeClr val="bg1"/>
                </a:solidFill>
                <a:latin typeface="Open Sans" pitchFamily="2" charset="0"/>
                <a:ea typeface="Open Sans" pitchFamily="2" charset="0"/>
                <a:cs typeface="Open Sans" pitchFamily="2" charset="0"/>
              </a:rPr>
              <a:t>POLICOM RATINGS…NO. 6…up </a:t>
            </a:r>
            <a:r>
              <a:rPr lang="en-US" b="1">
                <a:solidFill>
                  <a:schemeClr val="bg1"/>
                </a:solidFill>
                <a:latin typeface="Open Sans" pitchFamily="2" charset="0"/>
                <a:ea typeface="Open Sans" pitchFamily="2" charset="0"/>
                <a:cs typeface="Open Sans" pitchFamily="2" charset="0"/>
              </a:rPr>
              <a:t>from 9!</a:t>
            </a:r>
            <a:endParaRPr lang="en-US" dirty="0"/>
          </a:p>
        </p:txBody>
      </p:sp>
      <p:sp>
        <p:nvSpPr>
          <p:cNvPr id="3" name="Title 1">
            <a:extLst>
              <a:ext uri="{FF2B5EF4-FFF2-40B4-BE49-F238E27FC236}">
                <a16:creationId xmlns:a16="http://schemas.microsoft.com/office/drawing/2014/main" id="{E5065BE8-3B1E-40D1-A449-A08880624FFF}"/>
              </a:ext>
            </a:extLst>
          </p:cNvPr>
          <p:cNvSpPr txBox="1">
            <a:spLocks/>
          </p:cNvSpPr>
          <p:nvPr/>
        </p:nvSpPr>
        <p:spPr>
          <a:xfrm>
            <a:off x="1111577" y="27662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latin typeface="Open Sans" pitchFamily="2" charset="0"/>
              <a:ea typeface="Open Sans" pitchFamily="2" charset="0"/>
              <a:cs typeface="Open Sans" pitchFamily="2" charset="0"/>
            </a:endParaRPr>
          </a:p>
        </p:txBody>
      </p:sp>
      <p:pic>
        <p:nvPicPr>
          <p:cNvPr id="4" name="Picture 3" descr="A picture containing text, clipart, vector graphics&#10;&#10;Description automatically generated">
            <a:extLst>
              <a:ext uri="{FF2B5EF4-FFF2-40B4-BE49-F238E27FC236}">
                <a16:creationId xmlns:a16="http://schemas.microsoft.com/office/drawing/2014/main" id="{1624BE6D-1781-4834-89D7-5AE11D72C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4928" y="4988989"/>
            <a:ext cx="2057437" cy="949507"/>
          </a:xfrm>
          <a:prstGeom prst="rect">
            <a:avLst/>
          </a:prstGeom>
        </p:spPr>
      </p:pic>
      <p:sp>
        <p:nvSpPr>
          <p:cNvPr id="5" name="TextBox 4">
            <a:extLst>
              <a:ext uri="{FF2B5EF4-FFF2-40B4-BE49-F238E27FC236}">
                <a16:creationId xmlns:a16="http://schemas.microsoft.com/office/drawing/2014/main" id="{81F1E9B4-F6C7-4929-9155-0EC29AB16AB6}"/>
              </a:ext>
            </a:extLst>
          </p:cNvPr>
          <p:cNvSpPr txBox="1"/>
          <p:nvPr/>
        </p:nvSpPr>
        <p:spPr>
          <a:xfrm>
            <a:off x="838200" y="1574201"/>
            <a:ext cx="6151775" cy="830997"/>
          </a:xfrm>
          <a:prstGeom prst="rect">
            <a:avLst/>
          </a:prstGeom>
          <a:noFill/>
        </p:spPr>
        <p:txBody>
          <a:bodyPr wrap="square" rtlCol="0">
            <a:spAutoFit/>
          </a:bodyPr>
          <a:lstStyle/>
          <a:p>
            <a:r>
              <a:rPr lang="en-US" sz="4800" b="1" dirty="0">
                <a:solidFill>
                  <a:schemeClr val="bg1"/>
                </a:solidFill>
              </a:rPr>
              <a:t>543 Micropolitan Areas</a:t>
            </a:r>
          </a:p>
        </p:txBody>
      </p:sp>
      <p:sp>
        <p:nvSpPr>
          <p:cNvPr id="9" name="TextBox 8">
            <a:extLst>
              <a:ext uri="{FF2B5EF4-FFF2-40B4-BE49-F238E27FC236}">
                <a16:creationId xmlns:a16="http://schemas.microsoft.com/office/drawing/2014/main" id="{19B3617C-353B-4354-A998-32334DC8964A}"/>
              </a:ext>
            </a:extLst>
          </p:cNvPr>
          <p:cNvSpPr txBox="1"/>
          <p:nvPr/>
        </p:nvSpPr>
        <p:spPr>
          <a:xfrm>
            <a:off x="7263352" y="2507530"/>
            <a:ext cx="4479013" cy="1200329"/>
          </a:xfrm>
          <a:prstGeom prst="rect">
            <a:avLst/>
          </a:prstGeom>
          <a:noFill/>
        </p:spPr>
        <p:txBody>
          <a:bodyPr wrap="square" rtlCol="0">
            <a:spAutoFit/>
          </a:bodyPr>
          <a:lstStyle/>
          <a:p>
            <a:r>
              <a:rPr lang="en-US" b="1" i="1" dirty="0">
                <a:solidFill>
                  <a:schemeClr val="bg1"/>
                </a:solidFill>
              </a:rPr>
              <a:t>“Economic strength is the long-term tendency for an area to consistently grow in both size and quality.”</a:t>
            </a:r>
            <a:endParaRPr lang="en-US" b="1" dirty="0">
              <a:solidFill>
                <a:schemeClr val="bg1"/>
              </a:solidFill>
            </a:endParaRPr>
          </a:p>
          <a:p>
            <a:endParaRPr lang="en-US" dirty="0">
              <a:solidFill>
                <a:schemeClr val="bg1"/>
              </a:solidFill>
            </a:endParaRPr>
          </a:p>
        </p:txBody>
      </p:sp>
      <p:pic>
        <p:nvPicPr>
          <p:cNvPr id="7" name="Picture 6">
            <a:extLst>
              <a:ext uri="{FF2B5EF4-FFF2-40B4-BE49-F238E27FC236}">
                <a16:creationId xmlns:a16="http://schemas.microsoft.com/office/drawing/2014/main" id="{0A8ADAC2-8D5B-5ECA-6B5D-7B873D5FDD81}"/>
              </a:ext>
            </a:extLst>
          </p:cNvPr>
          <p:cNvPicPr>
            <a:picLocks noChangeAspect="1"/>
          </p:cNvPicPr>
          <p:nvPr/>
        </p:nvPicPr>
        <p:blipFill>
          <a:blip r:embed="rId4"/>
          <a:stretch>
            <a:fillRect/>
          </a:stretch>
        </p:blipFill>
        <p:spPr>
          <a:xfrm>
            <a:off x="838201" y="2899764"/>
            <a:ext cx="5854090" cy="3043661"/>
          </a:xfrm>
          <a:prstGeom prst="rect">
            <a:avLst/>
          </a:prstGeom>
        </p:spPr>
      </p:pic>
    </p:spTree>
    <p:extLst>
      <p:ext uri="{BB962C8B-B14F-4D97-AF65-F5344CB8AC3E}">
        <p14:creationId xmlns:p14="http://schemas.microsoft.com/office/powerpoint/2010/main" val="435298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6A9D2-8EDF-4ECD-A47A-7E7FCB72C704}"/>
              </a:ext>
            </a:extLst>
          </p:cNvPr>
          <p:cNvSpPr txBox="1">
            <a:spLocks/>
          </p:cNvSpPr>
          <p:nvPr/>
        </p:nvSpPr>
        <p:spPr>
          <a:xfrm>
            <a:off x="529181" y="-171155"/>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b="1" dirty="0">
                <a:solidFill>
                  <a:schemeClr val="bg1"/>
                </a:solidFill>
                <a:latin typeface="Open Sans" pitchFamily="2" charset="0"/>
                <a:ea typeface="Open Sans" pitchFamily="2" charset="0"/>
                <a:cs typeface="Open Sans" pitchFamily="2" charset="0"/>
              </a:rPr>
            </a:br>
            <a:r>
              <a:rPr lang="en-US" b="1" dirty="0">
                <a:solidFill>
                  <a:schemeClr val="bg1"/>
                </a:solidFill>
                <a:latin typeface="Open Sans" pitchFamily="2" charset="0"/>
                <a:ea typeface="Open Sans" pitchFamily="2" charset="0"/>
                <a:cs typeface="Open Sans" pitchFamily="2" charset="0"/>
              </a:rPr>
              <a:t>Employment</a:t>
            </a:r>
            <a:endParaRPr lang="en-US" dirty="0">
              <a:solidFill>
                <a:schemeClr val="bg1"/>
              </a:solidFill>
            </a:endParaRPr>
          </a:p>
        </p:txBody>
      </p:sp>
      <p:sp>
        <p:nvSpPr>
          <p:cNvPr id="5" name="TextBox 4">
            <a:extLst>
              <a:ext uri="{FF2B5EF4-FFF2-40B4-BE49-F238E27FC236}">
                <a16:creationId xmlns:a16="http://schemas.microsoft.com/office/drawing/2014/main" id="{CFF4AF9F-97BC-402E-8295-808070ABB525}"/>
              </a:ext>
            </a:extLst>
          </p:cNvPr>
          <p:cNvSpPr txBox="1"/>
          <p:nvPr/>
        </p:nvSpPr>
        <p:spPr>
          <a:xfrm>
            <a:off x="601055" y="1835966"/>
            <a:ext cx="4042610" cy="5940088"/>
          </a:xfrm>
          <a:prstGeom prst="rect">
            <a:avLst/>
          </a:prstGeom>
          <a:noFill/>
        </p:spPr>
        <p:txBody>
          <a:bodyPr wrap="square" rtlCol="0">
            <a:spAutoFit/>
          </a:bodyPr>
          <a:lstStyle/>
          <a:p>
            <a:r>
              <a:rPr lang="en-US" sz="3200" dirty="0">
                <a:solidFill>
                  <a:schemeClr val="bg1"/>
                </a:solidFill>
                <a:latin typeface="Open Sans" pitchFamily="2" charset="0"/>
                <a:ea typeface="Open Sans" pitchFamily="2" charset="0"/>
                <a:cs typeface="Open Sans" pitchFamily="2" charset="0"/>
              </a:rPr>
              <a:t>Flathead Valley 2022</a:t>
            </a:r>
          </a:p>
          <a:p>
            <a:r>
              <a:rPr lang="en-US" dirty="0">
                <a:solidFill>
                  <a:schemeClr val="bg1"/>
                </a:solidFill>
                <a:latin typeface="Open Sans" pitchFamily="2" charset="0"/>
                <a:ea typeface="Open Sans" pitchFamily="2" charset="0"/>
                <a:cs typeface="Open Sans" pitchFamily="2" charset="0"/>
              </a:rPr>
              <a:t>Unemployment – 3.0%</a:t>
            </a:r>
          </a:p>
          <a:p>
            <a:r>
              <a:rPr lang="en-US" dirty="0">
                <a:solidFill>
                  <a:schemeClr val="bg1"/>
                </a:solidFill>
                <a:latin typeface="Open Sans" pitchFamily="2" charset="0"/>
                <a:ea typeface="Open Sans" pitchFamily="2" charset="0"/>
                <a:cs typeface="Open Sans" pitchFamily="2" charset="0"/>
              </a:rPr>
              <a:t>Labor Force – 51,041</a:t>
            </a:r>
          </a:p>
          <a:p>
            <a:r>
              <a:rPr lang="en-US" dirty="0">
                <a:solidFill>
                  <a:schemeClr val="bg1"/>
                </a:solidFill>
                <a:latin typeface="Open Sans" pitchFamily="2" charset="0"/>
                <a:ea typeface="Open Sans" pitchFamily="2" charset="0"/>
                <a:cs typeface="Open Sans" pitchFamily="2" charset="0"/>
              </a:rPr>
              <a:t>Employed – 49,534</a:t>
            </a:r>
          </a:p>
          <a:p>
            <a:r>
              <a:rPr lang="en-US" dirty="0">
                <a:solidFill>
                  <a:schemeClr val="bg1"/>
                </a:solidFill>
                <a:latin typeface="Open Sans" pitchFamily="2" charset="0"/>
                <a:ea typeface="Open Sans" pitchFamily="2" charset="0"/>
                <a:cs typeface="Open Sans" pitchFamily="2" charset="0"/>
              </a:rPr>
              <a:t>Total Population – 108,386</a:t>
            </a:r>
          </a:p>
          <a:p>
            <a:endParaRPr lang="en-US" dirty="0">
              <a:solidFill>
                <a:schemeClr val="bg1"/>
              </a:solidFill>
              <a:latin typeface="Open Sans" pitchFamily="2" charset="0"/>
              <a:ea typeface="Open Sans" pitchFamily="2" charset="0"/>
              <a:cs typeface="Open Sans" pitchFamily="2" charset="0"/>
            </a:endParaRPr>
          </a:p>
          <a:p>
            <a:r>
              <a:rPr lang="en-US" sz="3200" dirty="0">
                <a:solidFill>
                  <a:schemeClr val="bg1"/>
                </a:solidFill>
                <a:latin typeface="Open Sans" pitchFamily="2" charset="0"/>
                <a:ea typeface="Open Sans" pitchFamily="2" charset="0"/>
                <a:cs typeface="Open Sans" pitchFamily="2" charset="0"/>
              </a:rPr>
              <a:t>Flathead Valley 2023</a:t>
            </a:r>
          </a:p>
          <a:p>
            <a:r>
              <a:rPr lang="en-US" dirty="0">
                <a:solidFill>
                  <a:schemeClr val="bg1"/>
                </a:solidFill>
                <a:latin typeface="Open Sans" pitchFamily="2" charset="0"/>
                <a:ea typeface="Open Sans" pitchFamily="2" charset="0"/>
                <a:cs typeface="Open Sans" pitchFamily="2" charset="0"/>
              </a:rPr>
              <a:t>Unemployment – 3.0%</a:t>
            </a:r>
          </a:p>
          <a:p>
            <a:r>
              <a:rPr lang="en-US" dirty="0">
                <a:solidFill>
                  <a:schemeClr val="bg1"/>
                </a:solidFill>
                <a:latin typeface="Open Sans" pitchFamily="2" charset="0"/>
                <a:ea typeface="Open Sans" pitchFamily="2" charset="0"/>
                <a:cs typeface="Open Sans" pitchFamily="2" charset="0"/>
              </a:rPr>
              <a:t>Labor Force – 51,041</a:t>
            </a:r>
          </a:p>
          <a:p>
            <a:r>
              <a:rPr lang="en-US" dirty="0">
                <a:solidFill>
                  <a:schemeClr val="bg1"/>
                </a:solidFill>
                <a:latin typeface="Open Sans" pitchFamily="2" charset="0"/>
                <a:ea typeface="Open Sans" pitchFamily="2" charset="0"/>
                <a:cs typeface="Open Sans" pitchFamily="2" charset="0"/>
              </a:rPr>
              <a:t>Employed – 49,534</a:t>
            </a:r>
          </a:p>
          <a:p>
            <a:r>
              <a:rPr lang="en-US" dirty="0">
                <a:solidFill>
                  <a:schemeClr val="bg1"/>
                </a:solidFill>
                <a:latin typeface="Open Sans" pitchFamily="2" charset="0"/>
                <a:ea typeface="Open Sans" pitchFamily="2" charset="0"/>
                <a:cs typeface="Open Sans" pitchFamily="2" charset="0"/>
              </a:rPr>
              <a:t>Total Population – 108,386</a:t>
            </a:r>
          </a:p>
          <a:p>
            <a:endParaRPr lang="en-US" dirty="0">
              <a:solidFill>
                <a:schemeClr val="bg1"/>
              </a:solidFill>
              <a:latin typeface="Open Sans" pitchFamily="2" charset="0"/>
              <a:ea typeface="Open Sans" pitchFamily="2" charset="0"/>
              <a:cs typeface="Open Sans" pitchFamily="2" charset="0"/>
            </a:endParaRPr>
          </a:p>
          <a:p>
            <a:endParaRPr lang="en-US" dirty="0">
              <a:solidFill>
                <a:schemeClr val="bg1"/>
              </a:solidFill>
              <a:latin typeface="Open Sans" pitchFamily="2" charset="0"/>
              <a:ea typeface="Open Sans" pitchFamily="2" charset="0"/>
              <a:cs typeface="Open Sans" pitchFamily="2" charset="0"/>
            </a:endParaRPr>
          </a:p>
          <a:p>
            <a:endParaRPr lang="en-US" dirty="0">
              <a:solidFill>
                <a:schemeClr val="bg1"/>
              </a:solidFill>
              <a:latin typeface="Open Sans" pitchFamily="2" charset="0"/>
              <a:ea typeface="Open Sans" pitchFamily="2" charset="0"/>
              <a:cs typeface="Open Sans" pitchFamily="2" charset="0"/>
            </a:endParaRPr>
          </a:p>
          <a:p>
            <a:endParaRPr lang="en-US" dirty="0">
              <a:solidFill>
                <a:schemeClr val="bg1"/>
              </a:solidFill>
              <a:latin typeface="Open Sans" pitchFamily="2" charset="0"/>
              <a:ea typeface="Open Sans" pitchFamily="2" charset="0"/>
              <a:cs typeface="Open Sans" pitchFamily="2" charset="0"/>
            </a:endParaRPr>
          </a:p>
          <a:p>
            <a:endParaRPr lang="en-US" dirty="0">
              <a:solidFill>
                <a:schemeClr val="bg1"/>
              </a:solidFill>
              <a:latin typeface="Open Sans" pitchFamily="2" charset="0"/>
              <a:ea typeface="Open Sans" pitchFamily="2" charset="0"/>
              <a:cs typeface="Open Sans" pitchFamily="2" charset="0"/>
            </a:endParaRPr>
          </a:p>
        </p:txBody>
      </p:sp>
      <p:pic>
        <p:nvPicPr>
          <p:cNvPr id="6" name="Picture 5" descr="A picture containing text, clipart, vector graphics&#10;&#10;Description automatically generated">
            <a:extLst>
              <a:ext uri="{FF2B5EF4-FFF2-40B4-BE49-F238E27FC236}">
                <a16:creationId xmlns:a16="http://schemas.microsoft.com/office/drawing/2014/main" id="{C888C92F-4E10-4EE6-A836-1D9FA1B05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7344" y="454696"/>
            <a:ext cx="2057437" cy="949507"/>
          </a:xfrm>
          <a:prstGeom prst="rect">
            <a:avLst/>
          </a:prstGeom>
        </p:spPr>
      </p:pic>
      <p:pic>
        <p:nvPicPr>
          <p:cNvPr id="7" name="Picture 6">
            <a:extLst>
              <a:ext uri="{FF2B5EF4-FFF2-40B4-BE49-F238E27FC236}">
                <a16:creationId xmlns:a16="http://schemas.microsoft.com/office/drawing/2014/main" id="{CA68FFA6-1D49-D9AF-6442-33041A4B3FD3}"/>
              </a:ext>
            </a:extLst>
          </p:cNvPr>
          <p:cNvPicPr>
            <a:picLocks noChangeAspect="1"/>
          </p:cNvPicPr>
          <p:nvPr/>
        </p:nvPicPr>
        <p:blipFill>
          <a:blip r:embed="rId4"/>
          <a:stretch>
            <a:fillRect/>
          </a:stretch>
        </p:blipFill>
        <p:spPr>
          <a:xfrm>
            <a:off x="6489825" y="2030054"/>
            <a:ext cx="4243871" cy="4031382"/>
          </a:xfrm>
          <a:prstGeom prst="rect">
            <a:avLst/>
          </a:prstGeom>
        </p:spPr>
      </p:pic>
    </p:spTree>
    <p:extLst>
      <p:ext uri="{BB962C8B-B14F-4D97-AF65-F5344CB8AC3E}">
        <p14:creationId xmlns:p14="http://schemas.microsoft.com/office/powerpoint/2010/main" val="16172184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d535fb2-a065-449f-8a81-a5ff4e2420bb" xsi:nil="true"/>
    <lcf76f155ced4ddcb4097134ff3c332f xmlns="3fa79fab-d8ba-41aa-a30e-42d34e6a8750">
      <Terms xmlns="http://schemas.microsoft.com/office/infopath/2007/PartnerControls"/>
    </lcf76f155ced4ddcb4097134ff3c332f>
    <_dlc_DocId xmlns="0d535fb2-a065-449f-8a81-a5ff4e2420bb">3Y6JECNNX3T6-1930787246-260913</_dlc_DocId>
    <_dlc_DocIdUrl xmlns="0d535fb2-a065-449f-8a81-a5ff4e2420bb">
      <Url>https://kalispellchamberfoundation.sharepoint.com/sites/SharedDocuments/_layouts/15/DocIdRedir.aspx?ID=3Y6JECNNX3T6-1930787246-260913</Url>
      <Description>3Y6JECNNX3T6-1930787246-260913</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6CF5C2417772458D140378800ED0C4" ma:contentTypeVersion="15" ma:contentTypeDescription="Create a new document." ma:contentTypeScope="" ma:versionID="779a84d0a21730bfa7e32a3e54432d0f">
  <xsd:schema xmlns:xsd="http://www.w3.org/2001/XMLSchema" xmlns:xs="http://www.w3.org/2001/XMLSchema" xmlns:p="http://schemas.microsoft.com/office/2006/metadata/properties" xmlns:ns2="0d535fb2-a065-449f-8a81-a5ff4e2420bb" xmlns:ns3="3fa79fab-d8ba-41aa-a30e-42d34e6a8750" targetNamespace="http://schemas.microsoft.com/office/2006/metadata/properties" ma:root="true" ma:fieldsID="8e14600b8fb24e091a70386e9ec5829a" ns2:_="" ns3:_="">
    <xsd:import namespace="0d535fb2-a065-449f-8a81-a5ff4e2420bb"/>
    <xsd:import namespace="3fa79fab-d8ba-41aa-a30e-42d34e6a875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MediaLengthInSeconds" minOccurs="0"/>
                <xsd:element ref="ns3:MediaServiceDateTaken" minOccurs="0"/>
                <xsd:element ref="ns3:MediaServiceGenerationTime" minOccurs="0"/>
                <xsd:element ref="ns3:MediaServiceEventHashCode" minOccurs="0"/>
                <xsd:element ref="ns3:lcf76f155ced4ddcb4097134ff3c332f" minOccurs="0"/>
                <xsd:element ref="ns2:TaxCatchAll" minOccurs="0"/>
                <xsd:element ref="ns3:MediaServiceLocation" minOccurs="0"/>
                <xsd:element ref="ns2:SharedWithUsers" minOccurs="0"/>
                <xsd:element ref="ns2:SharedWithDetails"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535fb2-a065-449f-8a81-a5ff4e2420b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0" nillable="true" ma:displayName="Taxonomy Catch All Column" ma:hidden="true" ma:list="{bb197dd2-84a2-4428-9ed1-cd3c6d78f099}" ma:internalName="TaxCatchAll" ma:showField="CatchAllData" ma:web="0d535fb2-a065-449f-8a81-a5ff4e2420bb">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a79fab-d8ba-41aa-a30e-42d34e6a875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b2b202b-8029-4fde-a223-4155cf2ea59a"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descrip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7B701AC-7385-4B2F-A50C-EEFD473D244F}">
  <ds:schemaRefs>
    <ds:schemaRef ds:uri="http://schemas.microsoft.com/sharepoint/v3/contenttype/forms"/>
  </ds:schemaRefs>
</ds:datastoreItem>
</file>

<file path=customXml/itemProps2.xml><?xml version="1.0" encoding="utf-8"?>
<ds:datastoreItem xmlns:ds="http://schemas.openxmlformats.org/officeDocument/2006/customXml" ds:itemID="{7B6DBF8C-F9C6-4744-B51F-CA816B95F7D9}">
  <ds:schemaRefs>
    <ds:schemaRef ds:uri="http://www.w3.org/XML/1998/namespace"/>
    <ds:schemaRef ds:uri="http://purl.org/dc/elements/1.1/"/>
    <ds:schemaRef ds:uri="3fa79fab-d8ba-41aa-a30e-42d34e6a8750"/>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0d535fb2-a065-449f-8a81-a5ff4e2420bb"/>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34694E72-0D55-400F-950A-ECDCCECE9E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535fb2-a065-449f-8a81-a5ff4e2420bb"/>
    <ds:schemaRef ds:uri="3fa79fab-d8ba-41aa-a30e-42d34e6a87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B5CD209-1586-475A-AA44-70C5B67EF418}">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1188</TotalTime>
  <Words>1757</Words>
  <Application>Microsoft Office PowerPoint</Application>
  <PresentationFormat>Widescreen</PresentationFormat>
  <Paragraphs>142</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inherit</vt:lpstr>
      <vt:lpstr>Open Sans</vt:lpstr>
      <vt:lpstr>Source Sans Pro</vt:lpstr>
      <vt:lpstr>Office Theme</vt:lpstr>
      <vt:lpstr>BBER February 6.2024</vt:lpstr>
      <vt:lpstr>Kalispell is Growing Up Slower…but steady as she goes</vt:lpstr>
      <vt:lpstr>Stats - </vt:lpstr>
      <vt:lpstr>Speaking of Population…Fun Fact</vt:lpstr>
      <vt:lpstr>2023 Kalispell Business &amp; Community Highlights</vt:lpstr>
      <vt:lpstr> 2023 Kalispell Business &amp; Community Highlights</vt:lpstr>
      <vt:lpstr>PowerPoint Presentation</vt:lpstr>
      <vt:lpstr>PowerPoint Presentation</vt:lpstr>
      <vt:lpstr>PowerPoint Presentation</vt:lpstr>
      <vt:lpstr>PowerPoint Presentation</vt:lpstr>
      <vt:lpstr>PowerPoint Presentation</vt:lpstr>
      <vt:lpstr>City of Kalispell Permit Activity</vt:lpstr>
      <vt:lpstr>Multifamily Market</vt:lpstr>
      <vt:lpstr>Flathead County Sales Stats</vt:lpstr>
      <vt:lpstr>Kalispell Sales Stats</vt:lpstr>
      <vt:lpstr>2024 &amp; beyond… in Kalispell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BBER February 8.2022</dc:title>
  <dc:creator>Lorraine Clarno</dc:creator>
  <cp:lastModifiedBy>Lorraine Clarno</cp:lastModifiedBy>
  <cp:revision>23</cp:revision>
  <cp:lastPrinted>2024-01-23T19:44:06Z</cp:lastPrinted>
  <dcterms:created xsi:type="dcterms:W3CDTF">2022-02-07T20:50:48Z</dcterms:created>
  <dcterms:modified xsi:type="dcterms:W3CDTF">2024-02-05T21:28:17Z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0x010100896CF5C2417772458D140378800ED0C4</vt:lpwstr>
  </property>
  <property fmtid="{D5CDD505-2E9C-101B-9397-08002B2CF9AE}" pid="3" name="Order">
    <vt:r8>1312800</vt:r8>
  </property>
  <property fmtid="{D5CDD505-2E9C-101B-9397-08002B2CF9AE}" pid="4" name="_dlc_DocIdItemGuid">
    <vt:lpwstr>51330094-14da-4bf0-a513-e989da3ca994</vt:lpwstr>
  </property>
  <property fmtid="{D5CDD505-2E9C-101B-9397-08002B2CF9AE}" pid="5" name="MediaServiceImageTags">
    <vt:lpwstr/>
  </property>
</Properties>
</file>